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7" r:id="rId2"/>
    <p:sldId id="258" r:id="rId3"/>
    <p:sldId id="259" r:id="rId4"/>
    <p:sldId id="261" r:id="rId5"/>
    <p:sldId id="285" r:id="rId6"/>
    <p:sldId id="286" r:id="rId7"/>
    <p:sldId id="289" r:id="rId8"/>
    <p:sldId id="291" r:id="rId9"/>
    <p:sldId id="288" r:id="rId10"/>
    <p:sldId id="284" r:id="rId11"/>
    <p:sldId id="280" r:id="rId12"/>
    <p:sldId id="292" r:id="rId13"/>
    <p:sldId id="279" r:id="rId14"/>
    <p:sldId id="287" r:id="rId15"/>
    <p:sldId id="28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02" y="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1B0D44-2065-4C17-8516-45A73E06B338}" type="datetimeFigureOut">
              <a:rPr lang="en-US" smtClean="0"/>
              <a:t>8/17/2018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C4C533-E927-4F5A-9ABA-F8707E105C74}" type="slidenum">
              <a:rPr lang="en-US" smtClean="0"/>
              <a:t>‹#›</a:t>
            </a:fld>
            <a:endParaRPr lang="en-US" dirty="0"/>
          </a:p>
        </p:txBody>
      </p:sp>
    </p:spTree>
    <p:extLst>
      <p:ext uri="{BB962C8B-B14F-4D97-AF65-F5344CB8AC3E}">
        <p14:creationId xmlns:p14="http://schemas.microsoft.com/office/powerpoint/2010/main" val="3843259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Assuming you know traditional programming, this is how machine learning differs from traditional programming.  In traditional programming, you have access to the data, you will look at the data and transform it into knowledge that a computer can understand, namely a program. This model is not scalable for “Big data” or even “moderate data” because imagine how many smart analysts will you need and even if you have a smart analyst, he/she does not have enough brain power to parse through large amount of data. The beauty of machine learning is that it is more scalable. You feed it data and desired output and the machine learning algorithm will automatically output a program for you. </a:t>
            </a:r>
          </a:p>
          <a:p>
            <a:endParaRPr lang="en-US" dirty="0"/>
          </a:p>
          <a:p>
            <a:r>
              <a:rPr lang="en-US" dirty="0"/>
              <a:t>Another reason for preferring machine</a:t>
            </a:r>
            <a:r>
              <a:rPr lang="en-US" baseline="0" dirty="0"/>
              <a:t> learning over traditional programming is that we are entering the era of Big data. There is a deluge of data which calls for automated methods of data analysis, which is what machine learning provides.</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81FCA4BD-69B4-4CCF-A566-024B6F1E4475}" type="slidenum">
              <a:rPr lang="en-US" smtClean="0"/>
              <a:t>3</a:t>
            </a:fld>
            <a:endParaRPr lang="en-US" dirty="0"/>
          </a:p>
        </p:txBody>
      </p:sp>
    </p:spTree>
    <p:extLst>
      <p:ext uri="{BB962C8B-B14F-4D97-AF65-F5344CB8AC3E}">
        <p14:creationId xmlns:p14="http://schemas.microsoft.com/office/powerpoint/2010/main" val="3596334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8/17/2018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Machine Stories: Machine Learning as Computerized Narrative Design</a:t>
            </a:r>
            <a:br>
              <a:rPr lang="en-US" dirty="0"/>
            </a:br>
            <a:endParaRPr lang="en-US" dirty="0"/>
          </a:p>
        </p:txBody>
      </p:sp>
      <p:sp>
        <p:nvSpPr>
          <p:cNvPr id="3" name="Subtitle 2"/>
          <p:cNvSpPr>
            <a:spLocks noGrp="1"/>
          </p:cNvSpPr>
          <p:nvPr>
            <p:ph type="subTitle" idx="1"/>
          </p:nvPr>
        </p:nvSpPr>
        <p:spPr/>
        <p:txBody>
          <a:bodyPr/>
          <a:lstStyle/>
          <a:p>
            <a:r>
              <a:rPr lang="en-US" dirty="0"/>
              <a:t>Stephen Paff</a:t>
            </a:r>
          </a:p>
        </p:txBody>
      </p:sp>
    </p:spTree>
    <p:extLst>
      <p:ext uri="{BB962C8B-B14F-4D97-AF65-F5344CB8AC3E}">
        <p14:creationId xmlns:p14="http://schemas.microsoft.com/office/powerpoint/2010/main" val="4033879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Agent Definition</a:t>
            </a:r>
          </a:p>
        </p:txBody>
      </p:sp>
      <p:sp>
        <p:nvSpPr>
          <p:cNvPr id="3" name="Content Placeholder 2"/>
          <p:cNvSpPr>
            <a:spLocks noGrp="1"/>
          </p:cNvSpPr>
          <p:nvPr>
            <p:ph idx="1"/>
          </p:nvPr>
        </p:nvSpPr>
        <p:spPr>
          <a:xfrm>
            <a:off x="2589212" y="1722268"/>
            <a:ext cx="8915400" cy="4188954"/>
          </a:xfrm>
        </p:spPr>
        <p:txBody>
          <a:bodyPr>
            <a:normAutofit/>
          </a:bodyPr>
          <a:lstStyle/>
          <a:p>
            <a:pPr marL="0" indent="0">
              <a:buNone/>
            </a:pPr>
            <a:r>
              <a:rPr lang="en-US" sz="2400" u="sng" dirty="0"/>
              <a:t>Social</a:t>
            </a:r>
            <a:r>
              <a:rPr lang="en-US" sz="2400" dirty="0"/>
              <a:t>: Interactive, interacts in a web of relationships with other entities (not just humans)</a:t>
            </a:r>
          </a:p>
          <a:p>
            <a:pPr marL="0" indent="0">
              <a:buNone/>
            </a:pPr>
            <a:r>
              <a:rPr lang="en-US" sz="2400" u="sng" dirty="0"/>
              <a:t>Agency</a:t>
            </a:r>
            <a:r>
              <a:rPr lang="en-US" sz="2400" dirty="0"/>
              <a:t>: The ability to influence other entities</a:t>
            </a:r>
          </a:p>
          <a:p>
            <a:pPr marL="0" indent="0">
              <a:buNone/>
            </a:pPr>
            <a:endParaRPr lang="en-US" sz="2400" dirty="0"/>
          </a:p>
          <a:p>
            <a:pPr marL="0" indent="0">
              <a:buNone/>
            </a:pPr>
            <a:r>
              <a:rPr lang="en-US" sz="2400" dirty="0"/>
              <a:t>Thus a </a:t>
            </a:r>
            <a:r>
              <a:rPr lang="en-US" sz="2400" u="sng" dirty="0"/>
              <a:t>social agent </a:t>
            </a:r>
            <a:r>
              <a:rPr lang="en-US" sz="2400" dirty="0"/>
              <a:t>interacts with other entities in a web of relationships, influencing them and being influenced in the process</a:t>
            </a:r>
          </a:p>
          <a:p>
            <a:pPr marL="0" indent="0">
              <a:buNone/>
            </a:pPr>
            <a:endParaRPr lang="en-US" sz="2400" dirty="0"/>
          </a:p>
        </p:txBody>
      </p:sp>
    </p:spTree>
    <p:extLst>
      <p:ext uri="{BB962C8B-B14F-4D97-AF65-F5344CB8AC3E}">
        <p14:creationId xmlns:p14="http://schemas.microsoft.com/office/powerpoint/2010/main" val="950656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Non-Human Agency</a:t>
            </a:r>
          </a:p>
        </p:txBody>
      </p:sp>
      <p:sp>
        <p:nvSpPr>
          <p:cNvPr id="3" name="Content Placeholder 2"/>
          <p:cNvSpPr>
            <a:spLocks noGrp="1"/>
          </p:cNvSpPr>
          <p:nvPr>
            <p:ph idx="1"/>
          </p:nvPr>
        </p:nvSpPr>
        <p:spPr>
          <a:xfrm>
            <a:off x="2592925" y="1720788"/>
            <a:ext cx="8915400" cy="3777622"/>
          </a:xfrm>
        </p:spPr>
        <p:txBody>
          <a:bodyPr/>
          <a:lstStyle/>
          <a:p>
            <a:r>
              <a:rPr lang="en-US" dirty="0"/>
              <a:t>Within a constructionist framework, two broad examples of non-human agents: </a:t>
            </a:r>
          </a:p>
          <a:p>
            <a:pPr marL="800100" lvl="1" indent="-342900">
              <a:buFont typeface="+mj-lt"/>
              <a:buAutoNum type="arabicPeriod"/>
            </a:pPr>
            <a:r>
              <a:rPr lang="en-US" dirty="0"/>
              <a:t>Material things/entities (e.g. Latour’s actor-network theory, object-oriented ontology)</a:t>
            </a:r>
          </a:p>
          <a:p>
            <a:pPr marL="800100" lvl="1" indent="-342900">
              <a:buFont typeface="+mj-lt"/>
              <a:buAutoNum type="arabicPeriod"/>
            </a:pPr>
            <a:r>
              <a:rPr lang="en-US" dirty="0"/>
              <a:t>Social processes/structures (e.g. Foucault’s work) </a:t>
            </a:r>
          </a:p>
          <a:p>
            <a:pPr lvl="1"/>
            <a:endParaRPr lang="en-US" dirty="0"/>
          </a:p>
          <a:p>
            <a:r>
              <a:rPr lang="en-US" dirty="0"/>
              <a:t>But machine learning algorithms straddle both.  </a:t>
            </a:r>
          </a:p>
          <a:p>
            <a:pPr marL="0" indent="0">
              <a:buNone/>
            </a:pPr>
            <a:r>
              <a:rPr lang="en-US" dirty="0"/>
              <a:t>. </a:t>
            </a:r>
          </a:p>
        </p:txBody>
      </p:sp>
    </p:spTree>
    <p:extLst>
      <p:ext uri="{BB962C8B-B14F-4D97-AF65-F5344CB8AC3E}">
        <p14:creationId xmlns:p14="http://schemas.microsoft.com/office/powerpoint/2010/main" val="3888100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73CB2-D2C7-42C0-81E3-A95A41078A88}"/>
              </a:ext>
            </a:extLst>
          </p:cNvPr>
          <p:cNvSpPr>
            <a:spLocks noGrp="1"/>
          </p:cNvSpPr>
          <p:nvPr>
            <p:ph type="title"/>
          </p:nvPr>
        </p:nvSpPr>
        <p:spPr/>
        <p:txBody>
          <a:bodyPr/>
          <a:lstStyle/>
          <a:p>
            <a:r>
              <a:rPr lang="en-US" dirty="0"/>
              <a:t>Narrative Structures</a:t>
            </a:r>
          </a:p>
        </p:txBody>
      </p:sp>
      <p:sp>
        <p:nvSpPr>
          <p:cNvPr id="3" name="Content Placeholder 2">
            <a:extLst>
              <a:ext uri="{FF2B5EF4-FFF2-40B4-BE49-F238E27FC236}">
                <a16:creationId xmlns:a16="http://schemas.microsoft.com/office/drawing/2014/main" id="{B29701C5-2F81-4DC5-BDB6-667CB982005C}"/>
              </a:ext>
            </a:extLst>
          </p:cNvPr>
          <p:cNvSpPr>
            <a:spLocks noGrp="1"/>
          </p:cNvSpPr>
          <p:nvPr>
            <p:ph idx="1"/>
          </p:nvPr>
        </p:nvSpPr>
        <p:spPr/>
        <p:txBody>
          <a:bodyPr/>
          <a:lstStyle/>
          <a:p>
            <a:r>
              <a:rPr lang="en-US" u="sng" dirty="0"/>
              <a:t>Structure</a:t>
            </a:r>
            <a:r>
              <a:rPr lang="en-US" dirty="0"/>
              <a:t>: A process or set of rules – whether strict or fluid – which form a system</a:t>
            </a:r>
          </a:p>
          <a:p>
            <a:r>
              <a:rPr lang="en-US" u="sng" dirty="0"/>
              <a:t>Narrative Structure:</a:t>
            </a:r>
            <a:r>
              <a:rPr lang="en-US" dirty="0"/>
              <a:t> A structure which facilitates some kind of transformation for an agent(s) in the system overtime</a:t>
            </a:r>
            <a:endParaRPr lang="en-US" u="sng" dirty="0"/>
          </a:p>
          <a:p>
            <a:r>
              <a:rPr lang="en-US" dirty="0"/>
              <a:t>Machine learning algorithms are themselves narrative structures.</a:t>
            </a:r>
          </a:p>
          <a:p>
            <a:r>
              <a:rPr lang="en-US" dirty="0"/>
              <a:t>The wider human-computer systems in which they exist are also narrative structures</a:t>
            </a:r>
          </a:p>
          <a:p>
            <a:r>
              <a:rPr lang="en-US" dirty="0"/>
              <a:t>These narrative structures are agents. </a:t>
            </a:r>
          </a:p>
        </p:txBody>
      </p:sp>
    </p:spTree>
    <p:extLst>
      <p:ext uri="{BB962C8B-B14F-4D97-AF65-F5344CB8AC3E}">
        <p14:creationId xmlns:p14="http://schemas.microsoft.com/office/powerpoint/2010/main" val="984735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a:t>
            </a:r>
          </a:p>
        </p:txBody>
      </p:sp>
      <p:sp>
        <p:nvSpPr>
          <p:cNvPr id="3" name="Content Placeholder 2"/>
          <p:cNvSpPr>
            <a:spLocks noGrp="1"/>
          </p:cNvSpPr>
          <p:nvPr>
            <p:ph idx="1"/>
          </p:nvPr>
        </p:nvSpPr>
        <p:spPr/>
        <p:txBody>
          <a:bodyPr>
            <a:normAutofit/>
          </a:bodyPr>
          <a:lstStyle/>
          <a:p>
            <a:r>
              <a:rPr lang="en-US" dirty="0"/>
              <a:t>In cybernetics, we need to use emergence to help computer scientists understand/develop machine learning systems. </a:t>
            </a:r>
          </a:p>
          <a:p>
            <a:r>
              <a:rPr lang="en-US" dirty="0"/>
              <a:t>This requires viewing these systems as social agents functioning within  narrative structures.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33253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9F5E4-CBA5-4803-9CC6-68D093FC3E42}"/>
              </a:ext>
            </a:extLst>
          </p:cNvPr>
          <p:cNvSpPr>
            <a:spLocks noGrp="1"/>
          </p:cNvSpPr>
          <p:nvPr>
            <p:ph type="title"/>
          </p:nvPr>
        </p:nvSpPr>
        <p:spPr/>
        <p:txBody>
          <a:bodyPr/>
          <a:lstStyle/>
          <a:p>
            <a:r>
              <a:rPr lang="en-US" dirty="0"/>
              <a:t>Image Sources</a:t>
            </a:r>
          </a:p>
        </p:txBody>
      </p:sp>
      <p:sp>
        <p:nvSpPr>
          <p:cNvPr id="3" name="Content Placeholder 2">
            <a:extLst>
              <a:ext uri="{FF2B5EF4-FFF2-40B4-BE49-F238E27FC236}">
                <a16:creationId xmlns:a16="http://schemas.microsoft.com/office/drawing/2014/main" id="{CB8D924C-C94A-4A52-9860-10A8DE03D02D}"/>
              </a:ext>
            </a:extLst>
          </p:cNvPr>
          <p:cNvSpPr>
            <a:spLocks noGrp="1"/>
          </p:cNvSpPr>
          <p:nvPr>
            <p:ph idx="1"/>
          </p:nvPr>
        </p:nvSpPr>
        <p:spPr>
          <a:xfrm>
            <a:off x="2589212" y="1708951"/>
            <a:ext cx="8915400" cy="4202271"/>
          </a:xfrm>
        </p:spPr>
        <p:txBody>
          <a:bodyPr/>
          <a:lstStyle/>
          <a:p>
            <a:pPr marL="0" indent="0">
              <a:buNone/>
            </a:pPr>
            <a:r>
              <a:rPr lang="en-US" dirty="0"/>
              <a:t>The images are from the following sources (in order of usage in slides): </a:t>
            </a:r>
          </a:p>
          <a:p>
            <a:pPr>
              <a:buFont typeface="+mj-lt"/>
              <a:buAutoNum type="arabicPeriod"/>
            </a:pPr>
            <a:r>
              <a:rPr lang="en-US" dirty="0"/>
              <a:t>Slide taken from presentation by Deepak Venugopal, with my own minor modifications</a:t>
            </a:r>
          </a:p>
          <a:p>
            <a:pPr>
              <a:buFont typeface="+mj-lt"/>
              <a:buAutoNum type="arabicPeriod"/>
            </a:pPr>
            <a:r>
              <a:rPr lang="en-US" dirty="0"/>
              <a:t>https://towardsdatascience.com/what-the-hell-is-perceptron-626217814f53</a:t>
            </a:r>
          </a:p>
          <a:p>
            <a:pPr>
              <a:buFont typeface="+mj-lt"/>
              <a:buAutoNum type="arabicPeriod"/>
            </a:pPr>
            <a:r>
              <a:rPr lang="en-US" dirty="0"/>
              <a:t>https://www.cleveroad.com/blog/importance-of-machine-learning-applications-in-various </a:t>
            </a:r>
          </a:p>
          <a:p>
            <a:pPr>
              <a:buFont typeface="+mj-lt"/>
              <a:buAutoNum type="arabicPeriod"/>
            </a:pPr>
            <a:r>
              <a:rPr lang="en-US" dirty="0"/>
              <a:t>https://sociable.co/technology/5-facts-machine-learning-ai/</a:t>
            </a:r>
          </a:p>
        </p:txBody>
      </p:sp>
    </p:spTree>
    <p:extLst>
      <p:ext uri="{BB962C8B-B14F-4D97-AF65-F5344CB8AC3E}">
        <p14:creationId xmlns:p14="http://schemas.microsoft.com/office/powerpoint/2010/main" val="171730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Bibliography: </a:t>
            </a:r>
          </a:p>
        </p:txBody>
      </p:sp>
      <p:sp>
        <p:nvSpPr>
          <p:cNvPr id="3" name="Content Placeholder 2"/>
          <p:cNvSpPr>
            <a:spLocks noGrp="1"/>
          </p:cNvSpPr>
          <p:nvPr>
            <p:ph idx="1"/>
          </p:nvPr>
        </p:nvSpPr>
        <p:spPr/>
        <p:txBody>
          <a:bodyPr>
            <a:normAutofit/>
          </a:bodyPr>
          <a:lstStyle/>
          <a:p>
            <a:pPr marL="0" indent="0">
              <a:buNone/>
            </a:pPr>
            <a:r>
              <a:rPr lang="en-US" sz="2400" dirty="0"/>
              <a:t>For my Bibliography (in Google Drive), go to the following link: </a:t>
            </a:r>
          </a:p>
          <a:p>
            <a:pPr marL="0" indent="0">
              <a:buNone/>
            </a:pPr>
            <a:endParaRPr lang="en-US" sz="2400" dirty="0"/>
          </a:p>
          <a:p>
            <a:pPr marL="0" indent="0">
              <a:buNone/>
            </a:pPr>
            <a:r>
              <a:rPr lang="en-US" sz="2400" u="sng" dirty="0"/>
              <a:t>https://bit.ly/2uBMlrD</a:t>
            </a:r>
          </a:p>
        </p:txBody>
      </p:sp>
    </p:spTree>
    <p:extLst>
      <p:ext uri="{BB962C8B-B14F-4D97-AF65-F5344CB8AC3E}">
        <p14:creationId xmlns:p14="http://schemas.microsoft.com/office/powerpoint/2010/main" val="469212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Machine Learning</a:t>
            </a:r>
          </a:p>
        </p:txBody>
      </p:sp>
      <p:sp>
        <p:nvSpPr>
          <p:cNvPr id="3" name="Content Placeholder 2"/>
          <p:cNvSpPr>
            <a:spLocks noGrp="1"/>
          </p:cNvSpPr>
          <p:nvPr>
            <p:ph idx="1"/>
          </p:nvPr>
        </p:nvSpPr>
        <p:spPr/>
        <p:txBody>
          <a:bodyPr/>
          <a:lstStyle/>
          <a:p>
            <a:r>
              <a:rPr lang="en-US" dirty="0">
                <a:solidFill>
                  <a:schemeClr val="tx1"/>
                </a:solidFill>
              </a:rPr>
              <a:t>Formal definition of </a:t>
            </a:r>
            <a:r>
              <a:rPr lang="en-US" u="sng" dirty="0">
                <a:solidFill>
                  <a:schemeClr val="tx1"/>
                </a:solidFill>
              </a:rPr>
              <a:t>Machine Learning</a:t>
            </a:r>
            <a:r>
              <a:rPr lang="en-US" dirty="0">
                <a:solidFill>
                  <a:schemeClr val="tx1"/>
                </a:solidFill>
              </a:rPr>
              <a:t>: </a:t>
            </a:r>
          </a:p>
          <a:p>
            <a:pPr marL="457200" lvl="1" indent="0">
              <a:buNone/>
            </a:pPr>
            <a:r>
              <a:rPr lang="en-US" dirty="0">
                <a:solidFill>
                  <a:schemeClr val="tx1"/>
                </a:solidFill>
              </a:rPr>
              <a:t>“Learning denotes changes in the system that are adaptive in the sense that they enable the system to do the task or tasks drawn from the same population more efficiently and more effectively the next time” (Simon). </a:t>
            </a:r>
          </a:p>
          <a:p>
            <a:r>
              <a:rPr lang="en-US" dirty="0">
                <a:solidFill>
                  <a:schemeClr val="tx1"/>
                </a:solidFill>
              </a:rPr>
              <a:t>In short, machine learning refers to: </a:t>
            </a:r>
          </a:p>
          <a:p>
            <a:pPr marL="457200" lvl="1" indent="0">
              <a:buNone/>
            </a:pPr>
            <a:r>
              <a:rPr lang="en-US" dirty="0">
                <a:solidFill>
                  <a:schemeClr val="tx1"/>
                </a:solidFill>
              </a:rPr>
              <a:t>An algorithm which learns by developing its own way to analyze data (in the same or new context) through adapting over iterations</a:t>
            </a:r>
          </a:p>
        </p:txBody>
      </p:sp>
    </p:spTree>
    <p:extLst>
      <p:ext uri="{BB962C8B-B14F-4D97-AF65-F5344CB8AC3E}">
        <p14:creationId xmlns:p14="http://schemas.microsoft.com/office/powerpoint/2010/main" val="3909394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600200" y="1226126"/>
            <a:ext cx="8305800" cy="4946073"/>
          </a:xfrm>
        </p:spPr>
        <p:txBody>
          <a:bodyPr/>
          <a:lstStyle/>
          <a:p>
            <a:pPr>
              <a:buFontTx/>
              <a:buNone/>
            </a:pPr>
            <a:r>
              <a:rPr lang="en-US" b="1" dirty="0">
                <a:solidFill>
                  <a:schemeClr val="accent2"/>
                </a:solidFill>
              </a:rPr>
              <a:t>  Traditional Programming</a:t>
            </a:r>
          </a:p>
          <a:p>
            <a:endParaRPr lang="en-US" dirty="0"/>
          </a:p>
          <a:p>
            <a:endParaRPr lang="en-US" dirty="0"/>
          </a:p>
          <a:p>
            <a:endParaRPr lang="en-US" dirty="0"/>
          </a:p>
          <a:p>
            <a:endParaRPr lang="en-US" b="1" dirty="0">
              <a:solidFill>
                <a:schemeClr val="accent2"/>
              </a:solidFill>
            </a:endParaRPr>
          </a:p>
          <a:p>
            <a:pPr>
              <a:buFontTx/>
              <a:buNone/>
            </a:pPr>
            <a:r>
              <a:rPr lang="en-US" b="1" dirty="0">
                <a:solidFill>
                  <a:schemeClr val="accent2"/>
                </a:solidFill>
              </a:rPr>
              <a:t>  Machine Learning</a:t>
            </a:r>
          </a:p>
        </p:txBody>
      </p:sp>
      <p:sp>
        <p:nvSpPr>
          <p:cNvPr id="4" name="Rectangle 3"/>
          <p:cNvSpPr/>
          <p:nvPr/>
        </p:nvSpPr>
        <p:spPr>
          <a:xfrm>
            <a:off x="3891761" y="2286000"/>
            <a:ext cx="1768475"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Human</a:t>
            </a:r>
          </a:p>
        </p:txBody>
      </p:sp>
      <p:sp>
        <p:nvSpPr>
          <p:cNvPr id="20" name="Line 20"/>
          <p:cNvSpPr>
            <a:spLocks noChangeShapeType="1"/>
          </p:cNvSpPr>
          <p:nvPr/>
        </p:nvSpPr>
        <p:spPr bwMode="auto">
          <a:xfrm>
            <a:off x="2895600" y="2590800"/>
            <a:ext cx="9144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5" name="TextBox 4"/>
          <p:cNvSpPr txBox="1"/>
          <p:nvPr/>
        </p:nvSpPr>
        <p:spPr>
          <a:xfrm>
            <a:off x="2078182" y="2209801"/>
            <a:ext cx="1830168" cy="369332"/>
          </a:xfrm>
          <a:prstGeom prst="rect">
            <a:avLst/>
          </a:prstGeom>
          <a:noFill/>
        </p:spPr>
        <p:txBody>
          <a:bodyPr wrap="square" rtlCol="0">
            <a:spAutoFit/>
          </a:bodyPr>
          <a:lstStyle/>
          <a:p>
            <a:r>
              <a:rPr lang="en-US" dirty="0"/>
              <a:t>Requirements</a:t>
            </a:r>
          </a:p>
        </p:txBody>
      </p:sp>
      <p:sp>
        <p:nvSpPr>
          <p:cNvPr id="22" name="Line 20"/>
          <p:cNvSpPr>
            <a:spLocks noChangeShapeType="1"/>
          </p:cNvSpPr>
          <p:nvPr/>
        </p:nvSpPr>
        <p:spPr bwMode="auto">
          <a:xfrm>
            <a:off x="5687292" y="2667000"/>
            <a:ext cx="9144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6" name="TextBox 5"/>
          <p:cNvSpPr txBox="1"/>
          <p:nvPr/>
        </p:nvSpPr>
        <p:spPr>
          <a:xfrm>
            <a:off x="5562601" y="2297668"/>
            <a:ext cx="1138453" cy="369332"/>
          </a:xfrm>
          <a:prstGeom prst="rect">
            <a:avLst/>
          </a:prstGeom>
          <a:noFill/>
        </p:spPr>
        <p:txBody>
          <a:bodyPr wrap="none" rtlCol="0">
            <a:spAutoFit/>
          </a:bodyPr>
          <a:lstStyle/>
          <a:p>
            <a:r>
              <a:rPr lang="en-US" dirty="0"/>
              <a:t>Program</a:t>
            </a:r>
          </a:p>
        </p:txBody>
      </p:sp>
      <p:sp>
        <p:nvSpPr>
          <p:cNvPr id="24" name="Rectangle 23"/>
          <p:cNvSpPr/>
          <p:nvPr/>
        </p:nvSpPr>
        <p:spPr>
          <a:xfrm>
            <a:off x="6622475" y="2286000"/>
            <a:ext cx="1768475"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Computer</a:t>
            </a:r>
          </a:p>
        </p:txBody>
      </p:sp>
      <p:sp>
        <p:nvSpPr>
          <p:cNvPr id="25" name="Line 20"/>
          <p:cNvSpPr>
            <a:spLocks noChangeShapeType="1"/>
          </p:cNvSpPr>
          <p:nvPr/>
        </p:nvSpPr>
        <p:spPr bwMode="auto">
          <a:xfrm flipV="1">
            <a:off x="7239000" y="3124200"/>
            <a:ext cx="0" cy="60960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26" name="Line 20"/>
          <p:cNvSpPr>
            <a:spLocks noChangeShapeType="1"/>
          </p:cNvSpPr>
          <p:nvPr/>
        </p:nvSpPr>
        <p:spPr bwMode="auto">
          <a:xfrm>
            <a:off x="2895600" y="2971800"/>
            <a:ext cx="9144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27" name="TextBox 26"/>
          <p:cNvSpPr txBox="1"/>
          <p:nvPr/>
        </p:nvSpPr>
        <p:spPr>
          <a:xfrm>
            <a:off x="2808447" y="2602468"/>
            <a:ext cx="748923" cy="369332"/>
          </a:xfrm>
          <a:prstGeom prst="rect">
            <a:avLst/>
          </a:prstGeom>
          <a:noFill/>
        </p:spPr>
        <p:txBody>
          <a:bodyPr wrap="none" rtlCol="0">
            <a:spAutoFit/>
          </a:bodyPr>
          <a:lstStyle/>
          <a:p>
            <a:r>
              <a:rPr lang="en-US" dirty="0"/>
              <a:t>Data</a:t>
            </a:r>
          </a:p>
        </p:txBody>
      </p:sp>
      <p:sp>
        <p:nvSpPr>
          <p:cNvPr id="28" name="Line 21"/>
          <p:cNvSpPr>
            <a:spLocks noChangeShapeType="1"/>
          </p:cNvSpPr>
          <p:nvPr/>
        </p:nvSpPr>
        <p:spPr bwMode="auto">
          <a:xfrm>
            <a:off x="8409710" y="2667000"/>
            <a:ext cx="9144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7" name="TextBox 6"/>
          <p:cNvSpPr txBox="1"/>
          <p:nvPr/>
        </p:nvSpPr>
        <p:spPr>
          <a:xfrm>
            <a:off x="7315201" y="3276600"/>
            <a:ext cx="1642368" cy="369332"/>
          </a:xfrm>
          <a:prstGeom prst="rect">
            <a:avLst/>
          </a:prstGeom>
          <a:noFill/>
        </p:spPr>
        <p:txBody>
          <a:bodyPr wrap="square" rtlCol="0">
            <a:spAutoFit/>
          </a:bodyPr>
          <a:lstStyle/>
          <a:p>
            <a:r>
              <a:rPr lang="en-US" dirty="0"/>
              <a:t>Input</a:t>
            </a:r>
          </a:p>
        </p:txBody>
      </p:sp>
      <p:sp>
        <p:nvSpPr>
          <p:cNvPr id="30" name="TextBox 29"/>
          <p:cNvSpPr txBox="1"/>
          <p:nvPr/>
        </p:nvSpPr>
        <p:spPr>
          <a:xfrm>
            <a:off x="8414183" y="2286000"/>
            <a:ext cx="2274531" cy="369332"/>
          </a:xfrm>
          <a:prstGeom prst="rect">
            <a:avLst/>
          </a:prstGeom>
          <a:noFill/>
        </p:spPr>
        <p:txBody>
          <a:bodyPr wrap="square" rtlCol="0">
            <a:spAutoFit/>
          </a:bodyPr>
          <a:lstStyle/>
          <a:p>
            <a:r>
              <a:rPr lang="en-US" dirty="0"/>
              <a:t>Output</a:t>
            </a:r>
          </a:p>
        </p:txBody>
      </p:sp>
      <p:sp>
        <p:nvSpPr>
          <p:cNvPr id="32" name="Rectangle 31"/>
          <p:cNvSpPr/>
          <p:nvPr/>
        </p:nvSpPr>
        <p:spPr>
          <a:xfrm>
            <a:off x="3870979" y="4599706"/>
            <a:ext cx="1768475"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Machine Learning (guidelines)</a:t>
            </a:r>
          </a:p>
        </p:txBody>
      </p:sp>
      <p:sp>
        <p:nvSpPr>
          <p:cNvPr id="33" name="Line 20"/>
          <p:cNvSpPr>
            <a:spLocks noChangeShapeType="1"/>
          </p:cNvSpPr>
          <p:nvPr/>
        </p:nvSpPr>
        <p:spPr bwMode="auto">
          <a:xfrm>
            <a:off x="2895600" y="5257800"/>
            <a:ext cx="9144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34" name="TextBox 33"/>
          <p:cNvSpPr txBox="1"/>
          <p:nvPr/>
        </p:nvSpPr>
        <p:spPr>
          <a:xfrm>
            <a:off x="2078182" y="4523507"/>
            <a:ext cx="1830168" cy="369332"/>
          </a:xfrm>
          <a:prstGeom prst="rect">
            <a:avLst/>
          </a:prstGeom>
          <a:noFill/>
        </p:spPr>
        <p:txBody>
          <a:bodyPr wrap="square" rtlCol="0">
            <a:spAutoFit/>
          </a:bodyPr>
          <a:lstStyle/>
          <a:p>
            <a:r>
              <a:rPr lang="en-US" dirty="0"/>
              <a:t>Requirements</a:t>
            </a:r>
          </a:p>
        </p:txBody>
      </p:sp>
      <p:sp>
        <p:nvSpPr>
          <p:cNvPr id="35" name="Line 20"/>
          <p:cNvSpPr>
            <a:spLocks noChangeShapeType="1"/>
          </p:cNvSpPr>
          <p:nvPr/>
        </p:nvSpPr>
        <p:spPr bwMode="auto">
          <a:xfrm>
            <a:off x="5666510" y="5063834"/>
            <a:ext cx="9144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36" name="TextBox 35"/>
          <p:cNvSpPr txBox="1"/>
          <p:nvPr/>
        </p:nvSpPr>
        <p:spPr>
          <a:xfrm>
            <a:off x="5562601" y="4611374"/>
            <a:ext cx="1138453" cy="369332"/>
          </a:xfrm>
          <a:prstGeom prst="rect">
            <a:avLst/>
          </a:prstGeom>
          <a:noFill/>
        </p:spPr>
        <p:txBody>
          <a:bodyPr wrap="none" rtlCol="0">
            <a:spAutoFit/>
          </a:bodyPr>
          <a:lstStyle/>
          <a:p>
            <a:r>
              <a:rPr lang="en-US" dirty="0"/>
              <a:t>Program</a:t>
            </a:r>
          </a:p>
        </p:txBody>
      </p:sp>
      <p:sp>
        <p:nvSpPr>
          <p:cNvPr id="37" name="Rectangle 36"/>
          <p:cNvSpPr/>
          <p:nvPr/>
        </p:nvSpPr>
        <p:spPr>
          <a:xfrm>
            <a:off x="6622475" y="4599706"/>
            <a:ext cx="1768475"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Computer</a:t>
            </a:r>
          </a:p>
        </p:txBody>
      </p:sp>
      <p:sp>
        <p:nvSpPr>
          <p:cNvPr id="38" name="Line 20"/>
          <p:cNvSpPr>
            <a:spLocks noChangeShapeType="1"/>
          </p:cNvSpPr>
          <p:nvPr/>
        </p:nvSpPr>
        <p:spPr bwMode="auto">
          <a:xfrm flipV="1">
            <a:off x="7239000" y="5437906"/>
            <a:ext cx="0" cy="60960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40" name="TextBox 39"/>
          <p:cNvSpPr txBox="1"/>
          <p:nvPr/>
        </p:nvSpPr>
        <p:spPr>
          <a:xfrm>
            <a:off x="2808447" y="4916174"/>
            <a:ext cx="748923" cy="369332"/>
          </a:xfrm>
          <a:prstGeom prst="rect">
            <a:avLst/>
          </a:prstGeom>
          <a:noFill/>
        </p:spPr>
        <p:txBody>
          <a:bodyPr wrap="none" rtlCol="0">
            <a:spAutoFit/>
          </a:bodyPr>
          <a:lstStyle/>
          <a:p>
            <a:r>
              <a:rPr lang="en-US" dirty="0"/>
              <a:t>Data</a:t>
            </a:r>
          </a:p>
        </p:txBody>
      </p:sp>
      <p:sp>
        <p:nvSpPr>
          <p:cNvPr id="41" name="Line 21"/>
          <p:cNvSpPr>
            <a:spLocks noChangeShapeType="1"/>
          </p:cNvSpPr>
          <p:nvPr/>
        </p:nvSpPr>
        <p:spPr bwMode="auto">
          <a:xfrm>
            <a:off x="8409710" y="4980706"/>
            <a:ext cx="9144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42" name="TextBox 41"/>
          <p:cNvSpPr txBox="1"/>
          <p:nvPr/>
        </p:nvSpPr>
        <p:spPr>
          <a:xfrm>
            <a:off x="7315201" y="5590306"/>
            <a:ext cx="1096963" cy="369332"/>
          </a:xfrm>
          <a:prstGeom prst="rect">
            <a:avLst/>
          </a:prstGeom>
          <a:noFill/>
        </p:spPr>
        <p:txBody>
          <a:bodyPr wrap="square" rtlCol="0">
            <a:spAutoFit/>
          </a:bodyPr>
          <a:lstStyle/>
          <a:p>
            <a:r>
              <a:rPr lang="en-US" dirty="0"/>
              <a:t>Input</a:t>
            </a:r>
          </a:p>
        </p:txBody>
      </p:sp>
      <p:sp>
        <p:nvSpPr>
          <p:cNvPr id="43" name="TextBox 42"/>
          <p:cNvSpPr txBox="1"/>
          <p:nvPr/>
        </p:nvSpPr>
        <p:spPr>
          <a:xfrm>
            <a:off x="8351838" y="4599706"/>
            <a:ext cx="1096963" cy="369332"/>
          </a:xfrm>
          <a:prstGeom prst="rect">
            <a:avLst/>
          </a:prstGeom>
          <a:noFill/>
        </p:spPr>
        <p:txBody>
          <a:bodyPr wrap="square" rtlCol="0">
            <a:spAutoFit/>
          </a:bodyPr>
          <a:lstStyle/>
          <a:p>
            <a:r>
              <a:rPr lang="en-US" dirty="0"/>
              <a:t>Output</a:t>
            </a:r>
          </a:p>
        </p:txBody>
      </p:sp>
      <p:sp>
        <p:nvSpPr>
          <p:cNvPr id="29" name="Rectangle 28"/>
          <p:cNvSpPr/>
          <p:nvPr/>
        </p:nvSpPr>
        <p:spPr>
          <a:xfrm>
            <a:off x="3875730" y="5951802"/>
            <a:ext cx="1768475"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Human</a:t>
            </a:r>
          </a:p>
        </p:txBody>
      </p:sp>
      <p:sp>
        <p:nvSpPr>
          <p:cNvPr id="31" name="Line 20"/>
          <p:cNvSpPr>
            <a:spLocks noChangeShapeType="1"/>
          </p:cNvSpPr>
          <p:nvPr/>
        </p:nvSpPr>
        <p:spPr bwMode="auto">
          <a:xfrm flipV="1">
            <a:off x="4706725" y="5470172"/>
            <a:ext cx="0" cy="60960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9" name="TextBox 8"/>
          <p:cNvSpPr txBox="1"/>
          <p:nvPr/>
        </p:nvSpPr>
        <p:spPr>
          <a:xfrm>
            <a:off x="1880315" y="399245"/>
            <a:ext cx="8358389" cy="523220"/>
          </a:xfrm>
          <a:prstGeom prst="rect">
            <a:avLst/>
          </a:prstGeom>
          <a:noFill/>
        </p:spPr>
        <p:txBody>
          <a:bodyPr wrap="square" rtlCol="0">
            <a:spAutoFit/>
          </a:bodyPr>
          <a:lstStyle/>
          <a:p>
            <a:r>
              <a:rPr lang="en-US" sz="2800" dirty="0"/>
              <a:t>Shift in Relationship in Computer Science</a:t>
            </a:r>
          </a:p>
        </p:txBody>
      </p:sp>
      <p:sp>
        <p:nvSpPr>
          <p:cNvPr id="44" name="Line 20"/>
          <p:cNvSpPr>
            <a:spLocks noChangeShapeType="1"/>
          </p:cNvSpPr>
          <p:nvPr/>
        </p:nvSpPr>
        <p:spPr bwMode="auto">
          <a:xfrm>
            <a:off x="2895600" y="4892839"/>
            <a:ext cx="9144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Tree>
    <p:extLst>
      <p:ext uri="{BB962C8B-B14F-4D97-AF65-F5344CB8AC3E}">
        <p14:creationId xmlns:p14="http://schemas.microsoft.com/office/powerpoint/2010/main" val="3383281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Thesis</a:t>
            </a:r>
          </a:p>
        </p:txBody>
      </p:sp>
      <p:sp>
        <p:nvSpPr>
          <p:cNvPr id="3" name="Content Placeholder 2"/>
          <p:cNvSpPr>
            <a:spLocks noGrp="1"/>
          </p:cNvSpPr>
          <p:nvPr>
            <p:ph idx="1"/>
          </p:nvPr>
        </p:nvSpPr>
        <p:spPr>
          <a:xfrm>
            <a:off x="2589212" y="1700011"/>
            <a:ext cx="8915400" cy="4662151"/>
          </a:xfrm>
        </p:spPr>
        <p:txBody>
          <a:bodyPr>
            <a:normAutofit/>
          </a:bodyPr>
          <a:lstStyle/>
          <a:p>
            <a:pPr marL="0" lvl="0" indent="0">
              <a:buNone/>
            </a:pPr>
            <a:r>
              <a:rPr lang="en-US" dirty="0"/>
              <a:t>Two Arguments: </a:t>
            </a:r>
          </a:p>
          <a:p>
            <a:pPr lvl="0">
              <a:buFont typeface="+mj-lt"/>
              <a:buAutoNum type="arabicPeriod"/>
            </a:pPr>
            <a:r>
              <a:rPr lang="en-US" dirty="0"/>
              <a:t>We need to use emergence to understand machine learning systems</a:t>
            </a:r>
          </a:p>
          <a:p>
            <a:pPr>
              <a:buFont typeface="+mj-lt"/>
              <a:buAutoNum type="arabicPeriod"/>
            </a:pPr>
            <a:r>
              <a:rPr lang="en-US" dirty="0"/>
              <a:t>To do this, we must analyze machine learning algorithms as:</a:t>
            </a:r>
          </a:p>
          <a:p>
            <a:pPr lvl="1">
              <a:buFont typeface="+mj-lt"/>
              <a:buAutoNum type="arabicPeriod"/>
            </a:pPr>
            <a:r>
              <a:rPr lang="en-US" dirty="0"/>
              <a:t>Social agents</a:t>
            </a:r>
          </a:p>
          <a:p>
            <a:pPr lvl="1">
              <a:buFont typeface="+mj-lt"/>
              <a:buAutoNum type="arabicPeriod"/>
            </a:pPr>
            <a:r>
              <a:rPr lang="en-US" dirty="0"/>
              <a:t>Functioning within narrative structures</a:t>
            </a:r>
          </a:p>
        </p:txBody>
      </p:sp>
    </p:spTree>
    <p:extLst>
      <p:ext uri="{BB962C8B-B14F-4D97-AF65-F5344CB8AC3E}">
        <p14:creationId xmlns:p14="http://schemas.microsoft.com/office/powerpoint/2010/main" val="1419952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EE4DA-AB43-4E83-B9DD-2604C8701D80}"/>
              </a:ext>
            </a:extLst>
          </p:cNvPr>
          <p:cNvSpPr>
            <a:spLocks noGrp="1"/>
          </p:cNvSpPr>
          <p:nvPr>
            <p:ph type="title"/>
          </p:nvPr>
        </p:nvSpPr>
        <p:spPr/>
        <p:txBody>
          <a:bodyPr/>
          <a:lstStyle/>
          <a:p>
            <a:r>
              <a:rPr lang="en-US" dirty="0"/>
              <a:t>Argument 1: </a:t>
            </a:r>
          </a:p>
        </p:txBody>
      </p:sp>
      <p:sp>
        <p:nvSpPr>
          <p:cNvPr id="3" name="Content Placeholder 2">
            <a:extLst>
              <a:ext uri="{FF2B5EF4-FFF2-40B4-BE49-F238E27FC236}">
                <a16:creationId xmlns:a16="http://schemas.microsoft.com/office/drawing/2014/main" id="{3D291041-9119-443B-801A-7CA47FDCAEA0}"/>
              </a:ext>
            </a:extLst>
          </p:cNvPr>
          <p:cNvSpPr>
            <a:spLocks noGrp="1"/>
          </p:cNvSpPr>
          <p:nvPr>
            <p:ph idx="1"/>
          </p:nvPr>
        </p:nvSpPr>
        <p:spPr/>
        <p:txBody>
          <a:bodyPr/>
          <a:lstStyle/>
          <a:p>
            <a:pPr marL="0" lvl="0" indent="0">
              <a:buNone/>
            </a:pPr>
            <a:r>
              <a:rPr lang="en-US" dirty="0"/>
              <a:t>We need to use emergence to understand machine learning systems.</a:t>
            </a:r>
          </a:p>
          <a:p>
            <a:pPr marL="0" lvl="0" indent="0">
              <a:buNone/>
            </a:pPr>
            <a:endParaRPr lang="en-US" dirty="0"/>
          </a:p>
          <a:p>
            <a:pPr marL="0" lvl="0" indent="0">
              <a:buNone/>
            </a:pPr>
            <a:r>
              <a:rPr lang="en-US" dirty="0"/>
              <a:t>Two types of emergence: </a:t>
            </a:r>
          </a:p>
          <a:p>
            <a:pPr>
              <a:buFont typeface="+mj-lt"/>
              <a:buAutoNum type="arabicPeriod"/>
            </a:pPr>
            <a:r>
              <a:rPr lang="en-US" dirty="0"/>
              <a:t>Weak: Machine learning algorithms are a low-level emergent entity </a:t>
            </a:r>
          </a:p>
          <a:p>
            <a:pPr>
              <a:buFont typeface="+mj-lt"/>
              <a:buAutoNum type="arabicPeriod"/>
            </a:pPr>
            <a:r>
              <a:rPr lang="en-US" dirty="0"/>
              <a:t>Complicated: The overall human-software systems in which they exist become have even greater potential for emergence</a:t>
            </a:r>
          </a:p>
        </p:txBody>
      </p:sp>
    </p:spTree>
    <p:extLst>
      <p:ext uri="{BB962C8B-B14F-4D97-AF65-F5344CB8AC3E}">
        <p14:creationId xmlns:p14="http://schemas.microsoft.com/office/powerpoint/2010/main" val="2138935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2034A-E5FE-4792-A6D9-4A365E2C2E78}"/>
              </a:ext>
            </a:extLst>
          </p:cNvPr>
          <p:cNvSpPr>
            <a:spLocks noGrp="1"/>
          </p:cNvSpPr>
          <p:nvPr>
            <p:ph type="title"/>
          </p:nvPr>
        </p:nvSpPr>
        <p:spPr/>
        <p:txBody>
          <a:bodyPr/>
          <a:lstStyle/>
          <a:p>
            <a:r>
              <a:rPr lang="en-US" dirty="0"/>
              <a:t>Iterating over Data</a:t>
            </a:r>
          </a:p>
        </p:txBody>
      </p:sp>
      <p:sp>
        <p:nvSpPr>
          <p:cNvPr id="4" name="Content Placeholder 3">
            <a:extLst>
              <a:ext uri="{FF2B5EF4-FFF2-40B4-BE49-F238E27FC236}">
                <a16:creationId xmlns:a16="http://schemas.microsoft.com/office/drawing/2014/main" id="{0F3F7F24-3C00-4415-AE12-A9DC60D3B4F0}"/>
              </a:ext>
            </a:extLst>
          </p:cNvPr>
          <p:cNvSpPr>
            <a:spLocks noGrp="1"/>
          </p:cNvSpPr>
          <p:nvPr>
            <p:ph sz="half" idx="1"/>
          </p:nvPr>
        </p:nvSpPr>
        <p:spPr/>
        <p:txBody>
          <a:bodyPr/>
          <a:lstStyle/>
          <a:p>
            <a:pPr marL="0" indent="0">
              <a:buNone/>
            </a:pPr>
            <a:r>
              <a:rPr lang="en-US" dirty="0"/>
              <a:t>At the most basic level, machine learning algorithms:</a:t>
            </a:r>
          </a:p>
          <a:p>
            <a:pPr lvl="1">
              <a:buFont typeface="+mj-lt"/>
              <a:buAutoNum type="arabicPeriod"/>
            </a:pPr>
            <a:r>
              <a:rPr lang="en-US" dirty="0"/>
              <a:t>Refine the parameters used to model the behavior</a:t>
            </a:r>
          </a:p>
          <a:p>
            <a:pPr lvl="1">
              <a:buFont typeface="+mj-lt"/>
              <a:buAutoNum type="arabicPeriod"/>
            </a:pPr>
            <a:r>
              <a:rPr lang="en-US" dirty="0"/>
              <a:t>By iterating over data, tweaking the parameters</a:t>
            </a:r>
          </a:p>
          <a:p>
            <a:pPr lvl="1">
              <a:buFont typeface="+mj-lt"/>
              <a:buAutoNum type="arabicPeriod"/>
            </a:pPr>
            <a:r>
              <a:rPr lang="en-US" dirty="0"/>
              <a:t>In order to improve accuracy</a:t>
            </a:r>
          </a:p>
          <a:p>
            <a:pPr marL="457200" lvl="1" indent="0">
              <a:buNone/>
            </a:pPr>
            <a:endParaRPr lang="en-US" dirty="0"/>
          </a:p>
          <a:p>
            <a:pPr marL="0" lvl="1" indent="0">
              <a:buNone/>
            </a:pPr>
            <a:r>
              <a:rPr lang="en-US" dirty="0"/>
              <a:t>Through these, a model to analyze the data emerges. </a:t>
            </a:r>
          </a:p>
        </p:txBody>
      </p:sp>
      <p:pic>
        <p:nvPicPr>
          <p:cNvPr id="1028" name="Picture 4" descr="https://cdn-images-1.medium.com/max/1600/1*n6sJ4yZQzwKL9wnF5wnVNg.png">
            <a:extLst>
              <a:ext uri="{FF2B5EF4-FFF2-40B4-BE49-F238E27FC236}">
                <a16:creationId xmlns:a16="http://schemas.microsoft.com/office/drawing/2014/main" id="{FA27F56B-7979-4A4D-BEF8-696115C6CCE9}"/>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903076" y="2288321"/>
            <a:ext cx="4601535" cy="2433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3742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FAF6E-09D9-413F-A5E4-8F0AB1E77DD0}"/>
              </a:ext>
            </a:extLst>
          </p:cNvPr>
          <p:cNvSpPr>
            <a:spLocks noGrp="1"/>
          </p:cNvSpPr>
          <p:nvPr>
            <p:ph type="title"/>
          </p:nvPr>
        </p:nvSpPr>
        <p:spPr/>
        <p:txBody>
          <a:bodyPr/>
          <a:lstStyle/>
          <a:p>
            <a:r>
              <a:rPr lang="en-US" dirty="0"/>
              <a:t>Emergent Software Systems</a:t>
            </a:r>
          </a:p>
        </p:txBody>
      </p:sp>
      <p:sp>
        <p:nvSpPr>
          <p:cNvPr id="3" name="Content Placeholder 2">
            <a:extLst>
              <a:ext uri="{FF2B5EF4-FFF2-40B4-BE49-F238E27FC236}">
                <a16:creationId xmlns:a16="http://schemas.microsoft.com/office/drawing/2014/main" id="{D5902E1F-C45C-4A6F-93B9-425E574CC5C1}"/>
              </a:ext>
            </a:extLst>
          </p:cNvPr>
          <p:cNvSpPr>
            <a:spLocks noGrp="1"/>
          </p:cNvSpPr>
          <p:nvPr>
            <p:ph sz="half" idx="1"/>
          </p:nvPr>
        </p:nvSpPr>
        <p:spPr/>
        <p:txBody>
          <a:bodyPr/>
          <a:lstStyle/>
          <a:p>
            <a:r>
              <a:rPr lang="en-US" dirty="0"/>
              <a:t>Machine learning algorithms are typically an important part of an overall system of different programs. </a:t>
            </a:r>
          </a:p>
          <a:p>
            <a:r>
              <a:rPr lang="en-US" dirty="0"/>
              <a:t>Through their interaction with other software systems and humans, more complicated structures emerge exhibiting even more complicated behavior. </a:t>
            </a:r>
          </a:p>
        </p:txBody>
      </p:sp>
      <p:pic>
        <p:nvPicPr>
          <p:cNvPr id="2050" name="Picture 2" descr="Features in machine learning">
            <a:extLst>
              <a:ext uri="{FF2B5EF4-FFF2-40B4-BE49-F238E27FC236}">
                <a16:creationId xmlns:a16="http://schemas.microsoft.com/office/drawing/2014/main" id="{A6E879CA-2607-44F2-AFF5-27C40AC34157}"/>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048767" y="2175029"/>
            <a:ext cx="4794841" cy="2996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1759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07D82-C5CA-4D92-83DB-856494B5F230}"/>
              </a:ext>
            </a:extLst>
          </p:cNvPr>
          <p:cNvSpPr>
            <a:spLocks noGrp="1"/>
          </p:cNvSpPr>
          <p:nvPr>
            <p:ph type="title"/>
          </p:nvPr>
        </p:nvSpPr>
        <p:spPr/>
        <p:txBody>
          <a:bodyPr/>
          <a:lstStyle/>
          <a:p>
            <a:r>
              <a:rPr lang="en-US" dirty="0"/>
              <a:t>Cybernetics and Machine Learning</a:t>
            </a:r>
          </a:p>
        </p:txBody>
      </p:sp>
      <p:sp>
        <p:nvSpPr>
          <p:cNvPr id="3" name="Content Placeholder 2">
            <a:extLst>
              <a:ext uri="{FF2B5EF4-FFF2-40B4-BE49-F238E27FC236}">
                <a16:creationId xmlns:a16="http://schemas.microsoft.com/office/drawing/2014/main" id="{F5795224-CB2D-4C9B-9A3E-2D1325D6B870}"/>
              </a:ext>
            </a:extLst>
          </p:cNvPr>
          <p:cNvSpPr>
            <a:spLocks noGrp="1"/>
          </p:cNvSpPr>
          <p:nvPr>
            <p:ph sz="half" idx="1"/>
          </p:nvPr>
        </p:nvSpPr>
        <p:spPr/>
        <p:txBody>
          <a:bodyPr/>
          <a:lstStyle/>
          <a:p>
            <a:r>
              <a:rPr lang="en-US" i="1" dirty="0"/>
              <a:t>Cybernetics</a:t>
            </a:r>
            <a:r>
              <a:rPr lang="en-US" dirty="0"/>
              <a:t> is the best tool to </a:t>
            </a:r>
            <a:r>
              <a:rPr lang="en-US" u="sng" dirty="0"/>
              <a:t>conceptualize</a:t>
            </a:r>
            <a:r>
              <a:rPr lang="en-US" dirty="0"/>
              <a:t> and </a:t>
            </a:r>
            <a:r>
              <a:rPr lang="en-US" u="sng" dirty="0"/>
              <a:t>facilitate</a:t>
            </a:r>
            <a:r>
              <a:rPr lang="en-US" dirty="0"/>
              <a:t> the development of these emergent systems.  </a:t>
            </a:r>
          </a:p>
          <a:p>
            <a:r>
              <a:rPr lang="en-US" dirty="0"/>
              <a:t>Machine learning involves </a:t>
            </a:r>
            <a:r>
              <a:rPr lang="en-US" i="1" dirty="0"/>
              <a:t>adaptive</a:t>
            </a:r>
            <a:r>
              <a:rPr lang="en-US" dirty="0"/>
              <a:t> relationships to build intelligence based on </a:t>
            </a:r>
            <a:r>
              <a:rPr lang="en-US" i="1" dirty="0"/>
              <a:t>observations</a:t>
            </a:r>
            <a:r>
              <a:rPr lang="en-US" dirty="0"/>
              <a:t>. Yet, they are an extremely weak version of this. </a:t>
            </a:r>
          </a:p>
          <a:p>
            <a:endParaRPr lang="en-US" dirty="0"/>
          </a:p>
        </p:txBody>
      </p:sp>
      <p:pic>
        <p:nvPicPr>
          <p:cNvPr id="5" name="Picture 2" descr="machine learning">
            <a:extLst>
              <a:ext uri="{FF2B5EF4-FFF2-40B4-BE49-F238E27FC236}">
                <a16:creationId xmlns:a16="http://schemas.microsoft.com/office/drawing/2014/main" id="{17FD1387-47DF-4C9E-87C9-8B3AF099D05E}"/>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191373" y="2224774"/>
            <a:ext cx="4313238" cy="2692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1386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EE4DA-AB43-4E83-B9DD-2604C8701D80}"/>
              </a:ext>
            </a:extLst>
          </p:cNvPr>
          <p:cNvSpPr>
            <a:spLocks noGrp="1"/>
          </p:cNvSpPr>
          <p:nvPr>
            <p:ph type="title"/>
          </p:nvPr>
        </p:nvSpPr>
        <p:spPr/>
        <p:txBody>
          <a:bodyPr/>
          <a:lstStyle/>
          <a:p>
            <a:r>
              <a:rPr lang="en-US" dirty="0"/>
              <a:t>Argument 2: </a:t>
            </a:r>
          </a:p>
        </p:txBody>
      </p:sp>
      <p:sp>
        <p:nvSpPr>
          <p:cNvPr id="3" name="Content Placeholder 2">
            <a:extLst>
              <a:ext uri="{FF2B5EF4-FFF2-40B4-BE49-F238E27FC236}">
                <a16:creationId xmlns:a16="http://schemas.microsoft.com/office/drawing/2014/main" id="{3D291041-9119-443B-801A-7CA47FDCAEA0}"/>
              </a:ext>
            </a:extLst>
          </p:cNvPr>
          <p:cNvSpPr>
            <a:spLocks noGrp="1"/>
          </p:cNvSpPr>
          <p:nvPr>
            <p:ph idx="1"/>
          </p:nvPr>
        </p:nvSpPr>
        <p:spPr/>
        <p:txBody>
          <a:bodyPr/>
          <a:lstStyle/>
          <a:p>
            <a:pPr marL="0" indent="0">
              <a:buNone/>
            </a:pPr>
            <a:r>
              <a:rPr lang="en-US" dirty="0"/>
              <a:t>To see them as emergent, we must understand machine learning algorithms as:</a:t>
            </a:r>
          </a:p>
          <a:p>
            <a:pPr lvl="1">
              <a:buFont typeface="+mj-lt"/>
              <a:buAutoNum type="arabicPeriod"/>
            </a:pPr>
            <a:r>
              <a:rPr lang="en-US" dirty="0"/>
              <a:t>Social agents</a:t>
            </a:r>
          </a:p>
          <a:p>
            <a:pPr lvl="1">
              <a:buFont typeface="+mj-lt"/>
              <a:buAutoNum type="arabicPeriod"/>
            </a:pPr>
            <a:r>
              <a:rPr lang="en-US" dirty="0"/>
              <a:t>Functioning within narrative structures</a:t>
            </a:r>
          </a:p>
        </p:txBody>
      </p:sp>
    </p:spTree>
    <p:extLst>
      <p:ext uri="{BB962C8B-B14F-4D97-AF65-F5344CB8AC3E}">
        <p14:creationId xmlns:p14="http://schemas.microsoft.com/office/powerpoint/2010/main" val="10130156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670</TotalTime>
  <Words>808</Words>
  <Application>Microsoft Office PowerPoint</Application>
  <PresentationFormat>Widescreen</PresentationFormat>
  <Paragraphs>93</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Century Gothic</vt:lpstr>
      <vt:lpstr>Wingdings 3</vt:lpstr>
      <vt:lpstr>Wisp</vt:lpstr>
      <vt:lpstr>Machine Stories: Machine Learning as Computerized Narrative Design </vt:lpstr>
      <vt:lpstr>Machine Learning</vt:lpstr>
      <vt:lpstr>PowerPoint Presentation</vt:lpstr>
      <vt:lpstr>Thesis</vt:lpstr>
      <vt:lpstr>Argument 1: </vt:lpstr>
      <vt:lpstr>Iterating over Data</vt:lpstr>
      <vt:lpstr>Emergent Software Systems</vt:lpstr>
      <vt:lpstr>Cybernetics and Machine Learning</vt:lpstr>
      <vt:lpstr>Argument 2: </vt:lpstr>
      <vt:lpstr>Social Agent Definition</vt:lpstr>
      <vt:lpstr>Non-Human Agency</vt:lpstr>
      <vt:lpstr>Narrative Structures</vt:lpstr>
      <vt:lpstr>Conclusion: </vt:lpstr>
      <vt:lpstr>Image Sources</vt:lpstr>
      <vt:lpstr>Bibliography: </vt:lpstr>
    </vt:vector>
  </TitlesOfParts>
  <Company>ServiceMaster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Computerized Knowledge Production: Machine Learning Models as Social Actors</dc:title>
  <dc:creator>Paff, Stephen</dc:creator>
  <cp:lastModifiedBy>swphi</cp:lastModifiedBy>
  <cp:revision>197</cp:revision>
  <dcterms:created xsi:type="dcterms:W3CDTF">2018-03-23T18:32:50Z</dcterms:created>
  <dcterms:modified xsi:type="dcterms:W3CDTF">2018-08-17T21:39:56Z</dcterms:modified>
</cp:coreProperties>
</file>