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6" r:id="rId5"/>
    <p:sldId id="269" r:id="rId6"/>
    <p:sldId id="270" r:id="rId7"/>
    <p:sldId id="271" r:id="rId8"/>
    <p:sldId id="272" r:id="rId9"/>
    <p:sldId id="291" r:id="rId10"/>
    <p:sldId id="280" r:id="rId11"/>
    <p:sldId id="260" r:id="rId12"/>
    <p:sldId id="281" r:id="rId13"/>
    <p:sldId id="282" r:id="rId14"/>
    <p:sldId id="283" r:id="rId15"/>
    <p:sldId id="284" r:id="rId16"/>
    <p:sldId id="285" r:id="rId17"/>
    <p:sldId id="286" r:id="rId18"/>
    <p:sldId id="287" r:id="rId19"/>
    <p:sldId id="290" r:id="rId20"/>
    <p:sldId id="288" r:id="rId21"/>
    <p:sldId id="262"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phiker@gmail.com" initials="s" lastIdx="4" clrIdx="0">
    <p:extLst>
      <p:ext uri="{19B8F6BF-5375-455C-9EA6-DF929625EA0E}">
        <p15:presenceInfo xmlns:p15="http://schemas.microsoft.com/office/powerpoint/2012/main" userId="fdf337cdc08abb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59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95468-F259-445F-A1CC-B7A1638D0E2B}" type="datetimeFigureOut">
              <a:rPr lang="en-US" smtClean="0"/>
              <a:t>11/30/2018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1EB85-E7CE-424B-BF22-8F9385716254}" type="slidenum">
              <a:rPr lang="en-US" smtClean="0"/>
              <a:t>‹#›</a:t>
            </a:fld>
            <a:endParaRPr lang="en-US" dirty="0"/>
          </a:p>
        </p:txBody>
      </p:sp>
    </p:spTree>
    <p:extLst>
      <p:ext uri="{BB962C8B-B14F-4D97-AF65-F5344CB8AC3E}">
        <p14:creationId xmlns:p14="http://schemas.microsoft.com/office/powerpoint/2010/main" val="76494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you know traditional programming, this is how machine learning differs from traditional programming.  In traditional programming, you have access to the data, you will look at the data and transform it into knowledge that a computer can understand, namely a program. This model is not scalable for “Big data” or even “moderate data” because imagine how many smart analysts will you need and even if you have a smart analyst, he/she does not have enough brain power to parse through large amount of data. The beauty of machine learning is that it is more scalable. You feed it data and desired output and the machine learning algorithm will automatically output a program for you. </a:t>
            </a:r>
          </a:p>
          <a:p>
            <a:endParaRPr lang="en-US" dirty="0"/>
          </a:p>
          <a:p>
            <a:r>
              <a:rPr lang="en-US" dirty="0"/>
              <a:t>Another reason for preferring machine</a:t>
            </a:r>
            <a:r>
              <a:rPr lang="en-US" baseline="0" dirty="0"/>
              <a:t> learning over traditional programming is that we are entering the era of Big data. There is a deluge of data which calls for automated methods of data analysis, which is what machine learning provides.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FCA4BD-69B4-4CCF-A566-024B6F1E4475}" type="slidenum">
              <a:rPr lang="en-US" smtClean="0"/>
              <a:t>5</a:t>
            </a:fld>
            <a:endParaRPr lang="en-US" dirty="0"/>
          </a:p>
        </p:txBody>
      </p:sp>
    </p:spTree>
    <p:extLst>
      <p:ext uri="{BB962C8B-B14F-4D97-AF65-F5344CB8AC3E}">
        <p14:creationId xmlns:p14="http://schemas.microsoft.com/office/powerpoint/2010/main" val="190677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286759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4420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4D361D-0293-4FEA-B68B-CAEF8C528B57}"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39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200624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4D361D-0293-4FEA-B68B-CAEF8C528B57}"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15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89195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47360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196256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47285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360936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345738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258947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238710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356984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411893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C610F1-CC0E-4B4B-BBCC-7D5FBFDF0ECC}"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4D361D-0293-4FEA-B68B-CAEF8C528B57}" type="slidenum">
              <a:rPr lang="en-US" smtClean="0"/>
              <a:t>‹#›</a:t>
            </a:fld>
            <a:endParaRPr lang="en-US" dirty="0"/>
          </a:p>
        </p:txBody>
      </p:sp>
    </p:spTree>
    <p:extLst>
      <p:ext uri="{BB962C8B-B14F-4D97-AF65-F5344CB8AC3E}">
        <p14:creationId xmlns:p14="http://schemas.microsoft.com/office/powerpoint/2010/main" val="4952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C610F1-CC0E-4B4B-BBCC-7D5FBFDF0ECC}" type="datetimeFigureOut">
              <a:rPr lang="en-US" smtClean="0"/>
              <a:t>11/30/2018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4D361D-0293-4FEA-B68B-CAEF8C528B57}" type="slidenum">
              <a:rPr lang="en-US" smtClean="0"/>
              <a:t>‹#›</a:t>
            </a:fld>
            <a:endParaRPr lang="en-US" dirty="0"/>
          </a:p>
        </p:txBody>
      </p:sp>
    </p:spTree>
    <p:extLst>
      <p:ext uri="{BB962C8B-B14F-4D97-AF65-F5344CB8AC3E}">
        <p14:creationId xmlns:p14="http://schemas.microsoft.com/office/powerpoint/2010/main" val="1775047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98E9-BBF4-488C-A080-A5BB647FD037}"/>
              </a:ext>
            </a:extLst>
          </p:cNvPr>
          <p:cNvSpPr>
            <a:spLocks noGrp="1"/>
          </p:cNvSpPr>
          <p:nvPr>
            <p:ph type="ctrTitle"/>
          </p:nvPr>
        </p:nvSpPr>
        <p:spPr>
          <a:xfrm>
            <a:off x="2589213" y="2514600"/>
            <a:ext cx="8915399" cy="2262781"/>
          </a:xfrm>
        </p:spPr>
        <p:txBody>
          <a:bodyPr>
            <a:noAutofit/>
          </a:bodyPr>
          <a:lstStyle/>
          <a:p>
            <a:r>
              <a:rPr lang="en-US" sz="4000" b="1" dirty="0"/>
              <a:t>Anthropology by Data Science: The EPIC Project with Indicia Consulting as an Exploratory Case Study</a:t>
            </a:r>
            <a:endParaRPr lang="en-US" sz="4000" dirty="0"/>
          </a:p>
        </p:txBody>
      </p:sp>
      <p:sp>
        <p:nvSpPr>
          <p:cNvPr id="3" name="Subtitle 2">
            <a:extLst>
              <a:ext uri="{FF2B5EF4-FFF2-40B4-BE49-F238E27FC236}">
                <a16:creationId xmlns:a16="http://schemas.microsoft.com/office/drawing/2014/main" id="{552D7D22-49BF-4EC3-8917-D5CD05E5BA68}"/>
              </a:ext>
            </a:extLst>
          </p:cNvPr>
          <p:cNvSpPr>
            <a:spLocks noGrp="1"/>
          </p:cNvSpPr>
          <p:nvPr>
            <p:ph type="subTitle" idx="1"/>
          </p:nvPr>
        </p:nvSpPr>
        <p:spPr/>
        <p:txBody>
          <a:bodyPr/>
          <a:lstStyle/>
          <a:p>
            <a:r>
              <a:rPr lang="en-US" dirty="0"/>
              <a:t>By Stephen Paff</a:t>
            </a:r>
          </a:p>
        </p:txBody>
      </p:sp>
    </p:spTree>
    <p:extLst>
      <p:ext uri="{BB962C8B-B14F-4D97-AF65-F5344CB8AC3E}">
        <p14:creationId xmlns:p14="http://schemas.microsoft.com/office/powerpoint/2010/main" val="319655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7A1B-9BA7-4AE0-8EBE-34F603CA05A3}"/>
              </a:ext>
            </a:extLst>
          </p:cNvPr>
          <p:cNvSpPr>
            <a:spLocks noGrp="1"/>
          </p:cNvSpPr>
          <p:nvPr>
            <p:ph type="title"/>
          </p:nvPr>
        </p:nvSpPr>
        <p:spPr>
          <a:xfrm>
            <a:off x="2460625" y="152955"/>
            <a:ext cx="8911687" cy="1280890"/>
          </a:xfrm>
        </p:spPr>
        <p:txBody>
          <a:bodyPr/>
          <a:lstStyle/>
          <a:p>
            <a:r>
              <a:rPr lang="en-US" dirty="0"/>
              <a:t>Project History</a:t>
            </a:r>
          </a:p>
        </p:txBody>
      </p:sp>
      <p:sp>
        <p:nvSpPr>
          <p:cNvPr id="3" name="Content Placeholder 2">
            <a:extLst>
              <a:ext uri="{FF2B5EF4-FFF2-40B4-BE49-F238E27FC236}">
                <a16:creationId xmlns:a16="http://schemas.microsoft.com/office/drawing/2014/main" id="{D0929AB5-4767-4000-BB59-7059EB2F21EA}"/>
              </a:ext>
            </a:extLst>
          </p:cNvPr>
          <p:cNvSpPr>
            <a:spLocks noGrp="1"/>
          </p:cNvSpPr>
          <p:nvPr>
            <p:ph idx="1"/>
          </p:nvPr>
        </p:nvSpPr>
        <p:spPr>
          <a:xfrm>
            <a:off x="1789112" y="828674"/>
            <a:ext cx="8915400" cy="3777622"/>
          </a:xfrm>
        </p:spPr>
        <p:txBody>
          <a:bodyPr/>
          <a:lstStyle/>
          <a:p>
            <a:r>
              <a:rPr lang="en-US" sz="1400" dirty="0"/>
              <a:t>My practicum focused on Task 6 of the EPIC Project.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A7484AC9-03EA-49A8-8F12-19325D47E704}"/>
              </a:ext>
            </a:extLst>
          </p:cNvPr>
          <p:cNvGraphicFramePr>
            <a:graphicFrameLocks noGrp="1"/>
          </p:cNvGraphicFramePr>
          <p:nvPr>
            <p:extLst>
              <p:ext uri="{D42A27DB-BD31-4B8C-83A1-F6EECF244321}">
                <p14:modId xmlns:p14="http://schemas.microsoft.com/office/powerpoint/2010/main" val="2317823732"/>
              </p:ext>
            </p:extLst>
          </p:nvPr>
        </p:nvGraphicFramePr>
        <p:xfrm>
          <a:off x="729714" y="1231802"/>
          <a:ext cx="10637835" cy="5102561"/>
        </p:xfrm>
        <a:graphic>
          <a:graphicData uri="http://schemas.openxmlformats.org/drawingml/2006/table">
            <a:tbl>
              <a:tblPr>
                <a:tableStyleId>{5C22544A-7EE6-4342-B048-85BDC9FD1C3A}</a:tableStyleId>
              </a:tblPr>
              <a:tblGrid>
                <a:gridCol w="2127567">
                  <a:extLst>
                    <a:ext uri="{9D8B030D-6E8A-4147-A177-3AD203B41FA5}">
                      <a16:colId xmlns:a16="http://schemas.microsoft.com/office/drawing/2014/main" val="3899010817"/>
                    </a:ext>
                  </a:extLst>
                </a:gridCol>
                <a:gridCol w="2127567">
                  <a:extLst>
                    <a:ext uri="{9D8B030D-6E8A-4147-A177-3AD203B41FA5}">
                      <a16:colId xmlns:a16="http://schemas.microsoft.com/office/drawing/2014/main" val="2771732444"/>
                    </a:ext>
                  </a:extLst>
                </a:gridCol>
                <a:gridCol w="2127567">
                  <a:extLst>
                    <a:ext uri="{9D8B030D-6E8A-4147-A177-3AD203B41FA5}">
                      <a16:colId xmlns:a16="http://schemas.microsoft.com/office/drawing/2014/main" val="1282058667"/>
                    </a:ext>
                  </a:extLst>
                </a:gridCol>
                <a:gridCol w="2127567">
                  <a:extLst>
                    <a:ext uri="{9D8B030D-6E8A-4147-A177-3AD203B41FA5}">
                      <a16:colId xmlns:a16="http://schemas.microsoft.com/office/drawing/2014/main" val="1498344128"/>
                    </a:ext>
                  </a:extLst>
                </a:gridCol>
                <a:gridCol w="2127567">
                  <a:extLst>
                    <a:ext uri="{9D8B030D-6E8A-4147-A177-3AD203B41FA5}">
                      <a16:colId xmlns:a16="http://schemas.microsoft.com/office/drawing/2014/main" val="4223588601"/>
                    </a:ext>
                  </a:extLst>
                </a:gridCol>
              </a:tblGrid>
              <a:tr h="239956">
                <a:tc>
                  <a:txBody>
                    <a:bodyPr/>
                    <a:lstStyle/>
                    <a:p>
                      <a:pPr algn="ctr">
                        <a:lnSpc>
                          <a:spcPct val="107000"/>
                        </a:lnSpc>
                      </a:pPr>
                      <a:r>
                        <a:rPr lang="en-US" sz="1600" dirty="0">
                          <a:effectLst/>
                        </a:rPr>
                        <a:t>Task</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US" sz="1600" dirty="0">
                          <a:effectLst/>
                        </a:rPr>
                        <a:t>Timeline</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US" sz="1600" dirty="0">
                          <a:effectLst/>
                        </a:rPr>
                        <a:t>Task Name</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US" sz="1600" dirty="0">
                          <a:effectLst/>
                          <a:latin typeface="Calibri" panose="020F0502020204030204" pitchFamily="34" charset="0"/>
                          <a:cs typeface="Times New Roman" panose="02020603050405020304" pitchFamily="18" charset="0"/>
                        </a:rPr>
                        <a:t>Research Technique</a:t>
                      </a:r>
                    </a:p>
                  </a:txBody>
                  <a:tcPr marL="68580" marR="68580" marT="0" marB="0"/>
                </a:tc>
                <a:tc>
                  <a:txBody>
                    <a:bodyPr/>
                    <a:lstStyle/>
                    <a:p>
                      <a:pPr algn="ctr">
                        <a:lnSpc>
                          <a:spcPct val="107000"/>
                        </a:lnSpc>
                      </a:pPr>
                      <a:r>
                        <a:rPr lang="en-US" sz="1600" dirty="0">
                          <a:effectLst/>
                        </a:rPr>
                        <a:t>Description</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9482079"/>
                  </a:ext>
                </a:extLst>
              </a:tr>
              <a:tr h="462799">
                <a:tc>
                  <a:txBody>
                    <a:bodyPr/>
                    <a:lstStyle/>
                    <a:p>
                      <a:pPr>
                        <a:lnSpc>
                          <a:spcPct val="107000"/>
                        </a:lnSpc>
                      </a:pPr>
                      <a:r>
                        <a:rPr lang="en-US" sz="1000" dirty="0">
                          <a:effectLst/>
                        </a:rPr>
                        <a:t>Task 1</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June 2015-Sept 2018</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General Project Tasks</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Administrative (N/A)</a:t>
                      </a:r>
                    </a:p>
                  </a:txBody>
                  <a:tcPr marL="68580" marR="68580" marT="0" marB="0"/>
                </a:tc>
                <a:tc>
                  <a:txBody>
                    <a:bodyPr/>
                    <a:lstStyle/>
                    <a:p>
                      <a:pPr>
                        <a:lnSpc>
                          <a:spcPct val="107000"/>
                        </a:lnSpc>
                      </a:pPr>
                      <a:r>
                        <a:rPr lang="en-US" sz="1000" dirty="0">
                          <a:effectLst/>
                        </a:rPr>
                        <a:t>Developed project scope and timeline, adjusting as the project unfolds</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028338"/>
                  </a:ext>
                </a:extLst>
              </a:tr>
              <a:tr h="933665">
                <a:tc>
                  <a:txBody>
                    <a:bodyPr/>
                    <a:lstStyle/>
                    <a:p>
                      <a:pPr>
                        <a:lnSpc>
                          <a:spcPct val="107000"/>
                        </a:lnSpc>
                      </a:pPr>
                      <a:r>
                        <a:rPr lang="en-US" sz="1000" dirty="0">
                          <a:effectLst/>
                        </a:rPr>
                        <a:t>Task 2</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July 2015 – July 2016</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Documenting and analyzing emerging attitudes, emotions, experiences, habits, and practices around technology adoption</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Survey</a:t>
                      </a:r>
                    </a:p>
                  </a:txBody>
                  <a:tcPr marL="68580" marR="68580" marT="0" marB="0"/>
                </a:tc>
                <a:tc>
                  <a:txBody>
                    <a:bodyPr/>
                    <a:lstStyle/>
                    <a:p>
                      <a:pPr>
                        <a:lnSpc>
                          <a:spcPct val="107000"/>
                        </a:lnSpc>
                      </a:pPr>
                      <a:r>
                        <a:rPr lang="en-US" sz="1000" dirty="0">
                          <a:effectLst/>
                        </a:rPr>
                        <a:t>Conducted survey research to observe patterns of attitudes and behaviors among cybersensitives/awares.</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8535"/>
                  </a:ext>
                </a:extLst>
              </a:tr>
              <a:tr h="1247576">
                <a:tc>
                  <a:txBody>
                    <a:bodyPr/>
                    <a:lstStyle/>
                    <a:p>
                      <a:pPr>
                        <a:lnSpc>
                          <a:spcPct val="107000"/>
                        </a:lnSpc>
                      </a:pPr>
                      <a:r>
                        <a:rPr lang="en-US" sz="1000" dirty="0">
                          <a:effectLst/>
                        </a:rPr>
                        <a:t>Task 3</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Sept 2016 – Dec 2016</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Identifying the attributes and characteristics and psychological drivers of cybersensitives</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Interviews and Participant-Observation</a:t>
                      </a:r>
                    </a:p>
                  </a:txBody>
                  <a:tcPr marL="68580" marR="68580" marT="0" marB="0"/>
                </a:tc>
                <a:tc>
                  <a:txBody>
                    <a:bodyPr/>
                    <a:lstStyle/>
                    <a:p>
                      <a:pPr>
                        <a:lnSpc>
                          <a:spcPct val="107000"/>
                        </a:lnSpc>
                      </a:pPr>
                      <a:r>
                        <a:rPr lang="en-US" sz="1000" dirty="0">
                          <a:effectLst/>
                        </a:rPr>
                        <a:t>Conducted in-depth interviews and observations coding for psych factor, energy consumption attitudes and behaviors, and technological device purchasing/usage. </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1758531"/>
                  </a:ext>
                </a:extLst>
              </a:tr>
              <a:tr h="933665">
                <a:tc>
                  <a:txBody>
                    <a:bodyPr/>
                    <a:lstStyle/>
                    <a:p>
                      <a:pPr>
                        <a:lnSpc>
                          <a:spcPct val="107000"/>
                        </a:lnSpc>
                      </a:pPr>
                      <a:r>
                        <a:rPr lang="en-US" sz="1000" dirty="0">
                          <a:effectLst/>
                        </a:rPr>
                        <a:t>Task 4*</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Sept 2016 – July 2017</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Assessing cybersensitives' valence with technology</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Statistical Analysis</a:t>
                      </a:r>
                    </a:p>
                  </a:txBody>
                  <a:tcPr marL="68580" marR="68580" marT="0" marB="0"/>
                </a:tc>
                <a:tc>
                  <a:txBody>
                    <a:bodyPr/>
                    <a:lstStyle/>
                    <a:p>
                      <a:pPr>
                        <a:lnSpc>
                          <a:spcPct val="107000"/>
                        </a:lnSpc>
                      </a:pPr>
                      <a:r>
                        <a:rPr lang="en-US" sz="1000" dirty="0">
                          <a:effectLst/>
                        </a:rPr>
                        <a:t>Tested for statistically significant differences in demographics, behaviors, and beliefs/attitudes between cyber status groups </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966811"/>
                  </a:ext>
                </a:extLst>
              </a:tr>
              <a:tr h="776710">
                <a:tc>
                  <a:txBody>
                    <a:bodyPr/>
                    <a:lstStyle/>
                    <a:p>
                      <a:pPr>
                        <a:lnSpc>
                          <a:spcPct val="107000"/>
                        </a:lnSpc>
                      </a:pPr>
                      <a:r>
                        <a:rPr lang="en-US" sz="1000" dirty="0">
                          <a:effectLst/>
                        </a:rPr>
                        <a:t>Task 5</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Aug 2017 – Dec 2018</a:t>
                      </a:r>
                      <a:endParaRPr lang="en-US" sz="1100" dirty="0">
                        <a:effectLst/>
                      </a:endParaRPr>
                    </a:p>
                    <a:p>
                      <a:pPr>
                        <a:lnSpc>
                          <a:spcPct val="107000"/>
                        </a:lnSpc>
                      </a:pPr>
                      <a:r>
                        <a:rPr lang="en-US" sz="1000" dirty="0">
                          <a:effectLst/>
                        </a:rPr>
                        <a:t> </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Developing critical insights for supporting residential engagement in energy efficient behaviors</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Statistical Analysis</a:t>
                      </a:r>
                    </a:p>
                  </a:txBody>
                  <a:tcPr marL="68580" marR="68580" marT="0" marB="0"/>
                </a:tc>
                <a:tc>
                  <a:txBody>
                    <a:bodyPr/>
                    <a:lstStyle/>
                    <a:p>
                      <a:pPr>
                        <a:lnSpc>
                          <a:spcPct val="107000"/>
                        </a:lnSpc>
                      </a:pPr>
                      <a:r>
                        <a:rPr lang="en-US" sz="1000" dirty="0">
                          <a:effectLst/>
                        </a:rPr>
                        <a:t>Analyzed utility data patterns of study participants, comparing it with the general population. </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532738"/>
                  </a:ext>
                </a:extLst>
              </a:tr>
              <a:tr h="462799">
                <a:tc>
                  <a:txBody>
                    <a:bodyPr/>
                    <a:lstStyle/>
                    <a:p>
                      <a:pPr>
                        <a:lnSpc>
                          <a:spcPct val="107000"/>
                        </a:lnSpc>
                      </a:pPr>
                      <a:r>
                        <a:rPr lang="en-US" sz="1000" dirty="0">
                          <a:effectLst/>
                        </a:rPr>
                        <a:t>Task 6</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March 2018 – Aug 2018 </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000" dirty="0">
                          <a:effectLst/>
                        </a:rPr>
                        <a:t>Recommending an alternative energy efficiency potential model</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en-US" sz="1100" dirty="0">
                          <a:effectLst/>
                          <a:latin typeface="Calibri" panose="020F0502020204030204" pitchFamily="34" charset="0"/>
                          <a:cs typeface="Times New Roman" panose="02020603050405020304" pitchFamily="18" charset="0"/>
                        </a:rPr>
                        <a:t>Decision Tree Modeling</a:t>
                      </a:r>
                    </a:p>
                  </a:txBody>
                  <a:tcPr marL="68580" marR="68580" marT="0" marB="0"/>
                </a:tc>
                <a:tc>
                  <a:txBody>
                    <a:bodyPr/>
                    <a:lstStyle/>
                    <a:p>
                      <a:pPr>
                        <a:lnSpc>
                          <a:spcPct val="107000"/>
                        </a:lnSpc>
                      </a:pPr>
                      <a:r>
                        <a:rPr lang="en-US" sz="1000" dirty="0">
                          <a:effectLst/>
                        </a:rPr>
                        <a:t>Constructed decision tree models to classify an individual’s cyber status</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940716"/>
                  </a:ext>
                </a:extLst>
              </a:tr>
            </a:tbl>
          </a:graphicData>
        </a:graphic>
      </p:graphicFrame>
      <p:sp>
        <p:nvSpPr>
          <p:cNvPr id="5" name="TextBox 4">
            <a:extLst>
              <a:ext uri="{FF2B5EF4-FFF2-40B4-BE49-F238E27FC236}">
                <a16:creationId xmlns:a16="http://schemas.microsoft.com/office/drawing/2014/main" id="{8E5AAF62-C5E0-4066-96BA-881265B68C5C}"/>
              </a:ext>
            </a:extLst>
          </p:cNvPr>
          <p:cNvSpPr txBox="1"/>
          <p:nvPr/>
        </p:nvSpPr>
        <p:spPr>
          <a:xfrm>
            <a:off x="1789112" y="6397268"/>
            <a:ext cx="8403688" cy="307777"/>
          </a:xfrm>
          <a:prstGeom prst="rect">
            <a:avLst/>
          </a:prstGeom>
          <a:noFill/>
        </p:spPr>
        <p:txBody>
          <a:bodyPr wrap="square" rtlCol="0">
            <a:spAutoFit/>
          </a:bodyPr>
          <a:lstStyle/>
          <a:p>
            <a:r>
              <a:rPr lang="en-US" sz="1400" dirty="0"/>
              <a:t>*I originally joined the project in March 2017 to complete Task 4. </a:t>
            </a:r>
          </a:p>
        </p:txBody>
      </p:sp>
    </p:spTree>
    <p:extLst>
      <p:ext uri="{BB962C8B-B14F-4D97-AF65-F5344CB8AC3E}">
        <p14:creationId xmlns:p14="http://schemas.microsoft.com/office/powerpoint/2010/main" val="115077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7A1B-9BA7-4AE0-8EBE-34F603CA05A3}"/>
              </a:ext>
            </a:extLst>
          </p:cNvPr>
          <p:cNvSpPr>
            <a:spLocks noGrp="1"/>
          </p:cNvSpPr>
          <p:nvPr>
            <p:ph type="title"/>
          </p:nvPr>
        </p:nvSpPr>
        <p:spPr/>
        <p:txBody>
          <a:bodyPr/>
          <a:lstStyle/>
          <a:p>
            <a:r>
              <a:rPr lang="en-US" dirty="0"/>
              <a:t>Task 6 Project Goal</a:t>
            </a:r>
          </a:p>
        </p:txBody>
      </p:sp>
      <p:sp>
        <p:nvSpPr>
          <p:cNvPr id="3" name="Content Placeholder 2">
            <a:extLst>
              <a:ext uri="{FF2B5EF4-FFF2-40B4-BE49-F238E27FC236}">
                <a16:creationId xmlns:a16="http://schemas.microsoft.com/office/drawing/2014/main" id="{D0929AB5-4767-4000-BB59-7059EB2F21EA}"/>
              </a:ext>
            </a:extLst>
          </p:cNvPr>
          <p:cNvSpPr>
            <a:spLocks noGrp="1"/>
          </p:cNvSpPr>
          <p:nvPr>
            <p:ph sz="half" idx="1"/>
          </p:nvPr>
        </p:nvSpPr>
        <p:spPr/>
        <p:txBody>
          <a:bodyPr>
            <a:normAutofit/>
          </a:bodyPr>
          <a:lstStyle/>
          <a:p>
            <a:pPr marL="0" indent="0">
              <a:buNone/>
            </a:pPr>
            <a:r>
              <a:rPr lang="en-US" sz="2400" dirty="0"/>
              <a:t>Task 6’s goal was to use </a:t>
            </a:r>
            <a:r>
              <a:rPr lang="en-US" sz="2400" u="sng" dirty="0"/>
              <a:t>decision tree modeling </a:t>
            </a:r>
            <a:r>
              <a:rPr lang="en-US" sz="2400" dirty="0"/>
              <a:t>to represent people’s </a:t>
            </a:r>
            <a:r>
              <a:rPr lang="en-US" sz="2400" u="sng" dirty="0"/>
              <a:t>cyber status</a:t>
            </a:r>
            <a:r>
              <a:rPr lang="en-US" sz="2400" dirty="0"/>
              <a:t>. </a:t>
            </a:r>
          </a:p>
        </p:txBody>
      </p:sp>
      <p:pic>
        <p:nvPicPr>
          <p:cNvPr id="7" name="Content Placeholder 6">
            <a:extLst>
              <a:ext uri="{FF2B5EF4-FFF2-40B4-BE49-F238E27FC236}">
                <a16:creationId xmlns:a16="http://schemas.microsoft.com/office/drawing/2014/main" id="{07264779-2520-4466-97C8-6454D4092D8A}"/>
              </a:ext>
            </a:extLst>
          </p:cNvPr>
          <p:cNvPicPr>
            <a:picLocks noGrp="1" noChangeAspect="1"/>
          </p:cNvPicPr>
          <p:nvPr>
            <p:ph sz="half" idx="2"/>
          </p:nvPr>
        </p:nvPicPr>
        <p:blipFill>
          <a:blip r:embed="rId2"/>
          <a:stretch>
            <a:fillRect/>
          </a:stretch>
        </p:blipFill>
        <p:spPr>
          <a:xfrm>
            <a:off x="7215188" y="2266952"/>
            <a:ext cx="4933950" cy="2258916"/>
          </a:xfrm>
        </p:spPr>
      </p:pic>
    </p:spTree>
    <p:extLst>
      <p:ext uri="{BB962C8B-B14F-4D97-AF65-F5344CB8AC3E}">
        <p14:creationId xmlns:p14="http://schemas.microsoft.com/office/powerpoint/2010/main" val="316004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7A1B-9BA7-4AE0-8EBE-34F603CA05A3}"/>
              </a:ext>
            </a:extLst>
          </p:cNvPr>
          <p:cNvSpPr>
            <a:spLocks noGrp="1"/>
          </p:cNvSpPr>
          <p:nvPr>
            <p:ph type="title"/>
          </p:nvPr>
        </p:nvSpPr>
        <p:spPr/>
        <p:txBody>
          <a:bodyPr/>
          <a:lstStyle/>
          <a:p>
            <a:r>
              <a:rPr lang="en-US" dirty="0"/>
              <a:t>Cyber Status</a:t>
            </a:r>
          </a:p>
        </p:txBody>
      </p:sp>
      <p:sp>
        <p:nvSpPr>
          <p:cNvPr id="3" name="Content Placeholder 2">
            <a:extLst>
              <a:ext uri="{FF2B5EF4-FFF2-40B4-BE49-F238E27FC236}">
                <a16:creationId xmlns:a16="http://schemas.microsoft.com/office/drawing/2014/main" id="{D0929AB5-4767-4000-BB59-7059EB2F21EA}"/>
              </a:ext>
            </a:extLst>
          </p:cNvPr>
          <p:cNvSpPr>
            <a:spLocks noGrp="1"/>
          </p:cNvSpPr>
          <p:nvPr>
            <p:ph idx="1"/>
          </p:nvPr>
        </p:nvSpPr>
        <p:spPr/>
        <p:txBody>
          <a:bodyPr/>
          <a:lstStyle/>
          <a:p>
            <a:r>
              <a:rPr lang="en-US" dirty="0"/>
              <a:t>Cyber status: psychosocial characteristics Indicia developed in this project to understand an individual’s perceived emotional (or lack of) connection with technology and resulting behaviors (Indicia Consulting 2018:5)</a:t>
            </a:r>
          </a:p>
          <a:p>
            <a:r>
              <a:rPr lang="en-US" dirty="0"/>
              <a:t>Made up of 5 ranked groups: </a:t>
            </a:r>
          </a:p>
          <a:p>
            <a:endParaRPr lang="en-US" dirty="0"/>
          </a:p>
        </p:txBody>
      </p:sp>
      <p:graphicFrame>
        <p:nvGraphicFramePr>
          <p:cNvPr id="6" name="Table 5">
            <a:extLst>
              <a:ext uri="{FF2B5EF4-FFF2-40B4-BE49-F238E27FC236}">
                <a16:creationId xmlns:a16="http://schemas.microsoft.com/office/drawing/2014/main" id="{EAE43D3F-50DE-4375-ADF0-AE7088133D67}"/>
              </a:ext>
            </a:extLst>
          </p:cNvPr>
          <p:cNvGraphicFramePr>
            <a:graphicFrameLocks noGrp="1"/>
          </p:cNvGraphicFramePr>
          <p:nvPr>
            <p:extLst/>
          </p:nvPr>
        </p:nvGraphicFramePr>
        <p:xfrm>
          <a:off x="2817813" y="3858153"/>
          <a:ext cx="8128000" cy="1854200"/>
        </p:xfrm>
        <a:graphic>
          <a:graphicData uri="http://schemas.openxmlformats.org/drawingml/2006/table">
            <a:tbl>
              <a:tblPr bandRow="1">
                <a:tableStyleId>{5C22544A-7EE6-4342-B048-85BDC9FD1C3A}</a:tableStyleId>
              </a:tblPr>
              <a:tblGrid>
                <a:gridCol w="8128000">
                  <a:extLst>
                    <a:ext uri="{9D8B030D-6E8A-4147-A177-3AD203B41FA5}">
                      <a16:colId xmlns:a16="http://schemas.microsoft.com/office/drawing/2014/main" val="4138897018"/>
                    </a:ext>
                  </a:extLst>
                </a:gridCol>
              </a:tblGrid>
              <a:tr h="370840">
                <a:tc>
                  <a:txBody>
                    <a:bodyPr/>
                    <a:lstStyle/>
                    <a:p>
                      <a:pPr algn="ctr"/>
                      <a:r>
                        <a:rPr lang="en-US" dirty="0"/>
                        <a:t>Cybersensitive</a:t>
                      </a:r>
                    </a:p>
                  </a:txBody>
                  <a:tcPr/>
                </a:tc>
                <a:extLst>
                  <a:ext uri="{0D108BD9-81ED-4DB2-BD59-A6C34878D82A}">
                    <a16:rowId xmlns:a16="http://schemas.microsoft.com/office/drawing/2014/main" val="30660034"/>
                  </a:ext>
                </a:extLst>
              </a:tr>
              <a:tr h="370840">
                <a:tc>
                  <a:txBody>
                    <a:bodyPr/>
                    <a:lstStyle/>
                    <a:p>
                      <a:pPr algn="ctr"/>
                      <a:r>
                        <a:rPr lang="en-US" dirty="0"/>
                        <a:t>Cyberaware</a:t>
                      </a:r>
                    </a:p>
                  </a:txBody>
                  <a:tcPr/>
                </a:tc>
                <a:extLst>
                  <a:ext uri="{0D108BD9-81ED-4DB2-BD59-A6C34878D82A}">
                    <a16:rowId xmlns:a16="http://schemas.microsoft.com/office/drawing/2014/main" val="3591149279"/>
                  </a:ext>
                </a:extLst>
              </a:tr>
              <a:tr h="370840">
                <a:tc>
                  <a:txBody>
                    <a:bodyPr/>
                    <a:lstStyle/>
                    <a:p>
                      <a:pPr algn="ctr"/>
                      <a:r>
                        <a:rPr lang="en-US" dirty="0"/>
                        <a:t>Mainstream</a:t>
                      </a:r>
                    </a:p>
                  </a:txBody>
                  <a:tcPr/>
                </a:tc>
                <a:extLst>
                  <a:ext uri="{0D108BD9-81ED-4DB2-BD59-A6C34878D82A}">
                    <a16:rowId xmlns:a16="http://schemas.microsoft.com/office/drawing/2014/main" val="3965847733"/>
                  </a:ext>
                </a:extLst>
              </a:tr>
              <a:tr h="370840">
                <a:tc>
                  <a:txBody>
                    <a:bodyPr/>
                    <a:lstStyle/>
                    <a:p>
                      <a:pPr algn="ctr"/>
                      <a:r>
                        <a:rPr lang="en-US" dirty="0"/>
                        <a:t>Low Mainstream</a:t>
                      </a:r>
                    </a:p>
                  </a:txBody>
                  <a:tcPr/>
                </a:tc>
                <a:extLst>
                  <a:ext uri="{0D108BD9-81ED-4DB2-BD59-A6C34878D82A}">
                    <a16:rowId xmlns:a16="http://schemas.microsoft.com/office/drawing/2014/main" val="3982277840"/>
                  </a:ext>
                </a:extLst>
              </a:tr>
              <a:tr h="370840">
                <a:tc>
                  <a:txBody>
                    <a:bodyPr/>
                    <a:lstStyle/>
                    <a:p>
                      <a:pPr algn="ctr"/>
                      <a:r>
                        <a:rPr lang="en-US" dirty="0"/>
                        <a:t>Null</a:t>
                      </a:r>
                    </a:p>
                  </a:txBody>
                  <a:tcPr/>
                </a:tc>
                <a:extLst>
                  <a:ext uri="{0D108BD9-81ED-4DB2-BD59-A6C34878D82A}">
                    <a16:rowId xmlns:a16="http://schemas.microsoft.com/office/drawing/2014/main" val="1981898247"/>
                  </a:ext>
                </a:extLst>
              </a:tr>
            </a:tbl>
          </a:graphicData>
        </a:graphic>
      </p:graphicFrame>
    </p:spTree>
    <p:extLst>
      <p:ext uri="{BB962C8B-B14F-4D97-AF65-F5344CB8AC3E}">
        <p14:creationId xmlns:p14="http://schemas.microsoft.com/office/powerpoint/2010/main" val="412547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C8667-0933-4C58-A3A5-ED347A9D65A6}"/>
              </a:ext>
            </a:extLst>
          </p:cNvPr>
          <p:cNvSpPr>
            <a:spLocks noGrp="1"/>
          </p:cNvSpPr>
          <p:nvPr>
            <p:ph type="title"/>
          </p:nvPr>
        </p:nvSpPr>
        <p:spPr/>
        <p:txBody>
          <a:bodyPr/>
          <a:lstStyle/>
          <a:p>
            <a:r>
              <a:rPr lang="en-US" dirty="0"/>
              <a:t>Decision Tree Modeling</a:t>
            </a:r>
          </a:p>
        </p:txBody>
      </p:sp>
      <p:sp>
        <p:nvSpPr>
          <p:cNvPr id="5" name="Content Placeholder 4">
            <a:extLst>
              <a:ext uri="{FF2B5EF4-FFF2-40B4-BE49-F238E27FC236}">
                <a16:creationId xmlns:a16="http://schemas.microsoft.com/office/drawing/2014/main" id="{91F066F5-216C-4568-BA24-4A53EE02E4C4}"/>
              </a:ext>
            </a:extLst>
          </p:cNvPr>
          <p:cNvSpPr>
            <a:spLocks noGrp="1"/>
          </p:cNvSpPr>
          <p:nvPr>
            <p:ph sz="half" idx="1"/>
          </p:nvPr>
        </p:nvSpPr>
        <p:spPr/>
        <p:txBody>
          <a:bodyPr>
            <a:normAutofit lnSpcReduction="10000"/>
          </a:bodyPr>
          <a:lstStyle/>
          <a:p>
            <a:r>
              <a:rPr lang="en-US" u="sng" dirty="0"/>
              <a:t>Decision trees</a:t>
            </a:r>
            <a:r>
              <a:rPr lang="en-US" dirty="0"/>
              <a:t> generally model a decision-making flow through a hierarchy of (usually) binary Boolean decisions or criteria, such as true/false or yes/no conditions (Paff 2018:24; Indicia Consulting 2018:6). </a:t>
            </a:r>
          </a:p>
          <a:p>
            <a:r>
              <a:rPr lang="en-US" dirty="0"/>
              <a:t>Two types of decision trees:</a:t>
            </a:r>
          </a:p>
          <a:p>
            <a:pPr marL="800100" lvl="1" indent="-342900">
              <a:buFont typeface="+mj-lt"/>
              <a:buAutoNum type="arabicPeriod"/>
            </a:pPr>
            <a:r>
              <a:rPr lang="en-US" dirty="0"/>
              <a:t>Ethnographic decision tree modeling (EDTM)</a:t>
            </a:r>
          </a:p>
          <a:p>
            <a:pPr marL="800100" lvl="1" indent="-342900">
              <a:buFont typeface="+mj-lt"/>
              <a:buAutoNum type="arabicPeriod"/>
            </a:pPr>
            <a:r>
              <a:rPr lang="en-US" dirty="0"/>
              <a:t>Machine learning decision tree modeling (CART)</a:t>
            </a:r>
          </a:p>
          <a:p>
            <a:pPr marL="400050"/>
            <a:r>
              <a:rPr lang="en-US" dirty="0"/>
              <a:t>Both are abductive/iterative.  </a:t>
            </a:r>
          </a:p>
        </p:txBody>
      </p:sp>
      <p:pic>
        <p:nvPicPr>
          <p:cNvPr id="1026" name="Picture 2" descr="https://cdn-images-1.medium.com/max/1600/0*LaDw4hZFb0FImzQ1.gif">
            <a:extLst>
              <a:ext uri="{FF2B5EF4-FFF2-40B4-BE49-F238E27FC236}">
                <a16:creationId xmlns:a16="http://schemas.microsoft.com/office/drawing/2014/main" id="{CEB7194D-D0CE-4DFE-95FD-A8C9915CB1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2994" y="2152650"/>
            <a:ext cx="3810000" cy="3724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19F61F-C6FD-4301-8533-9441D3002269}"/>
              </a:ext>
            </a:extLst>
          </p:cNvPr>
          <p:cNvSpPr/>
          <p:nvPr/>
        </p:nvSpPr>
        <p:spPr>
          <a:xfrm>
            <a:off x="6567487" y="6110779"/>
            <a:ext cx="6096000" cy="246221"/>
          </a:xfrm>
          <a:prstGeom prst="rect">
            <a:avLst/>
          </a:prstGeom>
        </p:spPr>
        <p:txBody>
          <a:bodyPr>
            <a:spAutoFit/>
          </a:bodyPr>
          <a:lstStyle/>
          <a:p>
            <a:r>
              <a:rPr lang="en-US" sz="1000" dirty="0"/>
              <a:t>https://medium.com/@SeattleDataGuy/what-is-a-decision-tree-algorithm-4531749d2a17</a:t>
            </a:r>
          </a:p>
        </p:txBody>
      </p:sp>
    </p:spTree>
    <p:extLst>
      <p:ext uri="{BB962C8B-B14F-4D97-AF65-F5344CB8AC3E}">
        <p14:creationId xmlns:p14="http://schemas.microsoft.com/office/powerpoint/2010/main" val="246311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FA13-11FF-4023-A52D-E686DA99DE1B}"/>
              </a:ext>
            </a:extLst>
          </p:cNvPr>
          <p:cNvSpPr>
            <a:spLocks noGrp="1"/>
          </p:cNvSpPr>
          <p:nvPr>
            <p:ph type="title"/>
          </p:nvPr>
        </p:nvSpPr>
        <p:spPr/>
        <p:txBody>
          <a:bodyPr/>
          <a:lstStyle/>
          <a:p>
            <a:r>
              <a:rPr lang="en-US" dirty="0"/>
              <a:t>Stages of EDTM</a:t>
            </a:r>
          </a:p>
        </p:txBody>
      </p:sp>
      <p:sp>
        <p:nvSpPr>
          <p:cNvPr id="5" name="Content Placeholder 4">
            <a:extLst>
              <a:ext uri="{FF2B5EF4-FFF2-40B4-BE49-F238E27FC236}">
                <a16:creationId xmlns:a16="http://schemas.microsoft.com/office/drawing/2014/main" id="{766402EE-21D2-4568-AA60-DF201B309669}"/>
              </a:ext>
            </a:extLst>
          </p:cNvPr>
          <p:cNvSpPr>
            <a:spLocks noGrp="1"/>
          </p:cNvSpPr>
          <p:nvPr>
            <p:ph sz="half" idx="1"/>
          </p:nvPr>
        </p:nvSpPr>
        <p:spPr/>
        <p:txBody>
          <a:bodyPr>
            <a:normAutofit fontScale="92500" lnSpcReduction="10000"/>
          </a:bodyPr>
          <a:lstStyle/>
          <a:p>
            <a:pPr>
              <a:buFont typeface="+mj-lt"/>
              <a:buAutoNum type="arabicPeriod"/>
            </a:pPr>
            <a:r>
              <a:rPr lang="en-US" u="sng" dirty="0"/>
              <a:t>Interview:</a:t>
            </a:r>
            <a:r>
              <a:rPr lang="en-US" dirty="0"/>
              <a:t> Conduct ethnographic interviews of one group about their decision-making process (Task 3)</a:t>
            </a:r>
          </a:p>
          <a:p>
            <a:pPr>
              <a:buFont typeface="+mj-lt"/>
              <a:buAutoNum type="arabicPeriod"/>
            </a:pPr>
            <a:r>
              <a:rPr lang="en-US" u="sng" dirty="0"/>
              <a:t>Analyze:</a:t>
            </a:r>
            <a:r>
              <a:rPr lang="en-US" dirty="0"/>
              <a:t> Review responses and organize into decision flow</a:t>
            </a:r>
          </a:p>
          <a:p>
            <a:pPr>
              <a:buFont typeface="+mj-lt"/>
              <a:buAutoNum type="arabicPeriod"/>
            </a:pPr>
            <a:r>
              <a:rPr lang="en-US" u="sng" dirty="0"/>
              <a:t>Iterate:</a:t>
            </a:r>
            <a:r>
              <a:rPr lang="en-US" dirty="0"/>
              <a:t> Run these set of choices past another similar group and modify accordingly (Gladwin 1997; Indicia Consulting 2018:11-12)</a:t>
            </a:r>
          </a:p>
          <a:p>
            <a:pPr>
              <a:buFont typeface="+mj-lt"/>
              <a:buAutoNum type="arabicPeriod"/>
            </a:pPr>
            <a:endParaRPr lang="en-US" dirty="0"/>
          </a:p>
          <a:p>
            <a:pPr>
              <a:buFont typeface="+mj-lt"/>
              <a:buAutoNum type="arabicPeriod"/>
            </a:pPr>
            <a:endParaRPr lang="en-US" dirty="0"/>
          </a:p>
          <a:p>
            <a:pPr marL="0" indent="0">
              <a:buNone/>
            </a:pPr>
            <a:r>
              <a:rPr lang="en-US" dirty="0"/>
              <a:t>I was not the primary lead on the EDTM for this project. </a:t>
            </a:r>
          </a:p>
        </p:txBody>
      </p:sp>
      <p:pic>
        <p:nvPicPr>
          <p:cNvPr id="1026" name="Picture 2" descr="https://images-na.ssl-images-amazon.com/images/I/41QVDGPxF5L._SX310_BO1,204,203,200_.jpg">
            <a:extLst>
              <a:ext uri="{FF2B5EF4-FFF2-40B4-BE49-F238E27FC236}">
                <a16:creationId xmlns:a16="http://schemas.microsoft.com/office/drawing/2014/main" id="{8395B482-8AD9-4E64-8E8F-94296B4FF3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66818" y="2125663"/>
            <a:ext cx="2362352" cy="3778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E7CF5D-717C-4F7C-A9DF-F96F38386B91}"/>
              </a:ext>
            </a:extLst>
          </p:cNvPr>
          <p:cNvSpPr/>
          <p:nvPr/>
        </p:nvSpPr>
        <p:spPr>
          <a:xfrm>
            <a:off x="6829425" y="6124576"/>
            <a:ext cx="6096000" cy="400110"/>
          </a:xfrm>
          <a:prstGeom prst="rect">
            <a:avLst/>
          </a:prstGeom>
        </p:spPr>
        <p:txBody>
          <a:bodyPr>
            <a:spAutoFit/>
          </a:bodyPr>
          <a:lstStyle/>
          <a:p>
            <a:r>
              <a:rPr lang="en-US" sz="1000" dirty="0"/>
              <a:t>https://www.amazon.com/Ethnographic-Decision-Modeling-Qualitative-Research/dp/0803934874</a:t>
            </a:r>
          </a:p>
        </p:txBody>
      </p:sp>
    </p:spTree>
    <p:extLst>
      <p:ext uri="{BB962C8B-B14F-4D97-AF65-F5344CB8AC3E}">
        <p14:creationId xmlns:p14="http://schemas.microsoft.com/office/powerpoint/2010/main" val="228415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D51805-C714-460B-8E16-30CC43E7857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7388" y="181798"/>
            <a:ext cx="9339262" cy="6277739"/>
          </a:xfrm>
          <a:prstGeom prst="rect">
            <a:avLst/>
          </a:prstGeom>
        </p:spPr>
      </p:pic>
      <p:sp>
        <p:nvSpPr>
          <p:cNvPr id="6" name="Title 5">
            <a:extLst>
              <a:ext uri="{FF2B5EF4-FFF2-40B4-BE49-F238E27FC236}">
                <a16:creationId xmlns:a16="http://schemas.microsoft.com/office/drawing/2014/main" id="{7B8CBACD-5F8D-4B8C-A437-F3586F98D2C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53693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FA13-11FF-4023-A52D-E686DA99DE1B}"/>
              </a:ext>
            </a:extLst>
          </p:cNvPr>
          <p:cNvSpPr>
            <a:spLocks noGrp="1"/>
          </p:cNvSpPr>
          <p:nvPr>
            <p:ph type="title"/>
          </p:nvPr>
        </p:nvSpPr>
        <p:spPr/>
        <p:txBody>
          <a:bodyPr/>
          <a:lstStyle/>
          <a:p>
            <a:r>
              <a:rPr lang="en-US" dirty="0"/>
              <a:t>Stages of CART</a:t>
            </a:r>
          </a:p>
        </p:txBody>
      </p:sp>
      <p:sp>
        <p:nvSpPr>
          <p:cNvPr id="5" name="Content Placeholder 4">
            <a:extLst>
              <a:ext uri="{FF2B5EF4-FFF2-40B4-BE49-F238E27FC236}">
                <a16:creationId xmlns:a16="http://schemas.microsoft.com/office/drawing/2014/main" id="{766402EE-21D2-4568-AA60-DF201B309669}"/>
              </a:ext>
            </a:extLst>
          </p:cNvPr>
          <p:cNvSpPr>
            <a:spLocks noGrp="1"/>
          </p:cNvSpPr>
          <p:nvPr>
            <p:ph sz="half" idx="1"/>
          </p:nvPr>
        </p:nvSpPr>
        <p:spPr>
          <a:xfrm>
            <a:off x="1871838" y="2007302"/>
            <a:ext cx="4313864" cy="3777622"/>
          </a:xfrm>
        </p:spPr>
        <p:txBody>
          <a:bodyPr>
            <a:normAutofit fontScale="92500" lnSpcReduction="20000"/>
          </a:bodyPr>
          <a:lstStyle/>
          <a:p>
            <a:pPr>
              <a:buFont typeface="+mj-lt"/>
              <a:buAutoNum type="arabicPeriod"/>
            </a:pPr>
            <a:r>
              <a:rPr lang="en-US" u="sng" dirty="0"/>
              <a:t>Pre-Development:</a:t>
            </a:r>
            <a:r>
              <a:rPr lang="en-US" dirty="0"/>
              <a:t> Cleaned and prepared data </a:t>
            </a:r>
          </a:p>
          <a:p>
            <a:pPr marL="800100" lvl="1" indent="-342900">
              <a:buFont typeface="+mj-lt"/>
              <a:buAutoNum type="alphaLcParenR"/>
            </a:pPr>
            <a:r>
              <a:rPr lang="en-US" dirty="0"/>
              <a:t>Resampling</a:t>
            </a:r>
          </a:p>
          <a:p>
            <a:pPr>
              <a:buFont typeface="+mj-lt"/>
              <a:buAutoNum type="arabicPeriod"/>
            </a:pPr>
            <a:r>
              <a:rPr lang="en-US" u="sng" dirty="0"/>
              <a:t>Development:</a:t>
            </a:r>
            <a:r>
              <a:rPr lang="en-US" dirty="0"/>
              <a:t> Developed the decision tree model </a:t>
            </a:r>
          </a:p>
          <a:p>
            <a:pPr marL="800100" lvl="1" indent="-342900">
              <a:buFont typeface="+mj-lt"/>
              <a:buAutoNum type="alphaLcParenR"/>
            </a:pPr>
            <a:r>
              <a:rPr lang="en-US" dirty="0"/>
              <a:t>Gini Index</a:t>
            </a:r>
          </a:p>
          <a:p>
            <a:pPr>
              <a:buFont typeface="+mj-lt"/>
              <a:buAutoNum type="arabicPeriod"/>
            </a:pPr>
            <a:r>
              <a:rPr lang="en-US" u="sng" dirty="0"/>
              <a:t>Pruning:</a:t>
            </a:r>
            <a:r>
              <a:rPr lang="en-US" dirty="0"/>
              <a:t> Tested the model’s accuracy and further refined by adjusting the (hyper)parameters and ensemble methods</a:t>
            </a:r>
          </a:p>
          <a:p>
            <a:pPr marL="800100" lvl="1" indent="-342900">
              <a:buFont typeface="+mj-lt"/>
              <a:buAutoNum type="alphaLcParenR"/>
            </a:pPr>
            <a:r>
              <a:rPr lang="en-US" dirty="0"/>
              <a:t>Leave-One-Out Cross-Validation</a:t>
            </a:r>
          </a:p>
          <a:p>
            <a:pPr marL="800100" lvl="1" indent="-342900">
              <a:buFont typeface="+mj-lt"/>
              <a:buAutoNum type="alphaLcParenR"/>
            </a:pPr>
            <a:r>
              <a:rPr lang="en-US" dirty="0"/>
              <a:t>Random Forests</a:t>
            </a:r>
          </a:p>
          <a:p>
            <a:pPr marL="0" lvl="1" indent="0">
              <a:buNone/>
            </a:pPr>
            <a:r>
              <a:rPr lang="en-US" dirty="0"/>
              <a:t>Our random forest had 100% accuracy on our sample. </a:t>
            </a:r>
          </a:p>
        </p:txBody>
      </p:sp>
      <p:pic>
        <p:nvPicPr>
          <p:cNvPr id="6" name="Picture 5">
            <a:extLst>
              <a:ext uri="{FF2B5EF4-FFF2-40B4-BE49-F238E27FC236}">
                <a16:creationId xmlns:a16="http://schemas.microsoft.com/office/drawing/2014/main" id="{6BC4E6D9-1A03-44DE-88C8-F31A67B6052F}"/>
              </a:ext>
            </a:extLst>
          </p:cNvPr>
          <p:cNvPicPr>
            <a:picLocks noChangeAspect="1"/>
          </p:cNvPicPr>
          <p:nvPr/>
        </p:nvPicPr>
        <p:blipFill>
          <a:blip r:embed="rId2"/>
          <a:stretch>
            <a:fillRect/>
          </a:stretch>
        </p:blipFill>
        <p:spPr>
          <a:xfrm>
            <a:off x="6096000" y="2289091"/>
            <a:ext cx="5907853" cy="2279817"/>
          </a:xfrm>
          <a:prstGeom prst="rect">
            <a:avLst/>
          </a:prstGeom>
        </p:spPr>
      </p:pic>
    </p:spTree>
    <p:extLst>
      <p:ext uri="{BB962C8B-B14F-4D97-AF65-F5344CB8AC3E}">
        <p14:creationId xmlns:p14="http://schemas.microsoft.com/office/powerpoint/2010/main" val="49216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A450-62C4-4071-8A7C-12D2735C6CB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35DE39F-8C06-4679-BED2-6367620E695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3213" y="576263"/>
            <a:ext cx="11167738" cy="5853113"/>
          </a:xfrm>
          <a:prstGeom prst="rect">
            <a:avLst/>
          </a:prstGeom>
          <a:noFill/>
          <a:ln>
            <a:noFill/>
          </a:ln>
        </p:spPr>
      </p:pic>
    </p:spTree>
    <p:extLst>
      <p:ext uri="{BB962C8B-B14F-4D97-AF65-F5344CB8AC3E}">
        <p14:creationId xmlns:p14="http://schemas.microsoft.com/office/powerpoint/2010/main" val="338400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EDB7-9621-4183-B5A6-BD2E654E751E}"/>
              </a:ext>
            </a:extLst>
          </p:cNvPr>
          <p:cNvSpPr>
            <a:spLocks noGrp="1"/>
          </p:cNvSpPr>
          <p:nvPr>
            <p:ph type="title"/>
          </p:nvPr>
        </p:nvSpPr>
        <p:spPr/>
        <p:txBody>
          <a:bodyPr/>
          <a:lstStyle/>
          <a:p>
            <a:r>
              <a:rPr lang="en-US" dirty="0"/>
              <a:t>Project Strengths</a:t>
            </a:r>
          </a:p>
        </p:txBody>
      </p:sp>
      <p:sp>
        <p:nvSpPr>
          <p:cNvPr id="3" name="Content Placeholder 2">
            <a:extLst>
              <a:ext uri="{FF2B5EF4-FFF2-40B4-BE49-F238E27FC236}">
                <a16:creationId xmlns:a16="http://schemas.microsoft.com/office/drawing/2014/main" id="{C4D61E88-01A5-490A-8B54-6D15001A1DC3}"/>
              </a:ext>
            </a:extLst>
          </p:cNvPr>
          <p:cNvSpPr>
            <a:spLocks noGrp="1"/>
          </p:cNvSpPr>
          <p:nvPr>
            <p:ph sz="half" idx="1"/>
          </p:nvPr>
        </p:nvSpPr>
        <p:spPr/>
        <p:txBody>
          <a:bodyPr>
            <a:normAutofit/>
          </a:bodyPr>
          <a:lstStyle/>
          <a:p>
            <a:pPr marL="0" indent="0">
              <a:buNone/>
            </a:pPr>
            <a:r>
              <a:rPr lang="en-US" dirty="0"/>
              <a:t>Our decision tree models had the following strengths: </a:t>
            </a:r>
          </a:p>
          <a:p>
            <a:pPr>
              <a:buFont typeface="+mj-lt"/>
              <a:buAutoNum type="arabicPeriod"/>
            </a:pPr>
            <a:r>
              <a:rPr lang="en-US" dirty="0"/>
              <a:t>Intelligible narratives for both humans and computers</a:t>
            </a:r>
          </a:p>
          <a:p>
            <a:pPr>
              <a:buFont typeface="+mj-lt"/>
              <a:buAutoNum type="arabicPeriod"/>
            </a:pPr>
            <a:r>
              <a:rPr lang="en-US" dirty="0"/>
              <a:t>Intermixable parts, allowing for unique connections</a:t>
            </a:r>
          </a:p>
          <a:p>
            <a:pPr>
              <a:buFont typeface="+mj-lt"/>
              <a:buAutoNum type="arabicPeriod"/>
            </a:pPr>
            <a:r>
              <a:rPr lang="en-US" dirty="0"/>
              <a:t>Translatable: </a:t>
            </a:r>
          </a:p>
          <a:p>
            <a:pPr marL="800100" lvl="1" indent="-342900">
              <a:buFont typeface="+mj-lt"/>
              <a:buAutoNum type="alphaLcPeriod"/>
            </a:pPr>
            <a:r>
              <a:rPr lang="en-US" dirty="0"/>
              <a:t>Between disciplines</a:t>
            </a:r>
          </a:p>
          <a:p>
            <a:pPr marL="800100" lvl="1" indent="-342900">
              <a:buFont typeface="+mj-lt"/>
              <a:buAutoNum type="alphaLcPeriod"/>
            </a:pPr>
            <a:r>
              <a:rPr lang="en-US" dirty="0"/>
              <a:t>Into actionable insights for policy-makers</a:t>
            </a:r>
          </a:p>
          <a:p>
            <a:pPr marL="0" indent="0">
              <a:buNone/>
            </a:pPr>
            <a:endParaRPr lang="en-US" dirty="0"/>
          </a:p>
        </p:txBody>
      </p:sp>
      <p:pic>
        <p:nvPicPr>
          <p:cNvPr id="3074" name="Picture 2" descr="http://www.invistaperforms.org/wp-content/uploads/2017/04/strengths.jpg">
            <a:extLst>
              <a:ext uri="{FF2B5EF4-FFF2-40B4-BE49-F238E27FC236}">
                <a16:creationId xmlns:a16="http://schemas.microsoft.com/office/drawing/2014/main" id="{94D78938-1EDB-4A55-B287-42B472263E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04984" y="1730750"/>
            <a:ext cx="3770931" cy="3770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FDCE52-24A7-41C0-A5C4-89DC785E9D0A}"/>
              </a:ext>
            </a:extLst>
          </p:cNvPr>
          <p:cNvSpPr/>
          <p:nvPr/>
        </p:nvSpPr>
        <p:spPr>
          <a:xfrm>
            <a:off x="6424613" y="5739712"/>
            <a:ext cx="6096000" cy="400110"/>
          </a:xfrm>
          <a:prstGeom prst="rect">
            <a:avLst/>
          </a:prstGeom>
        </p:spPr>
        <p:txBody>
          <a:bodyPr>
            <a:spAutoFit/>
          </a:bodyPr>
          <a:lstStyle/>
          <a:p>
            <a:r>
              <a:rPr lang="en-US" sz="1000" dirty="0"/>
              <a:t>http://www.invistaperforms.org/strengths-key-higher-productivity-effectiveness-employee-engagement-joy/</a:t>
            </a:r>
          </a:p>
        </p:txBody>
      </p:sp>
    </p:spTree>
    <p:extLst>
      <p:ext uri="{BB962C8B-B14F-4D97-AF65-F5344CB8AC3E}">
        <p14:creationId xmlns:p14="http://schemas.microsoft.com/office/powerpoint/2010/main" val="1766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EDB7-9621-4183-B5A6-BD2E654E751E}"/>
              </a:ext>
            </a:extLst>
          </p:cNvPr>
          <p:cNvSpPr>
            <a:spLocks noGrp="1"/>
          </p:cNvSpPr>
          <p:nvPr>
            <p:ph type="title"/>
          </p:nvPr>
        </p:nvSpPr>
        <p:spPr/>
        <p:txBody>
          <a:bodyPr/>
          <a:lstStyle/>
          <a:p>
            <a:r>
              <a:rPr lang="en-US" dirty="0"/>
              <a:t>Project Weaknesses</a:t>
            </a:r>
          </a:p>
        </p:txBody>
      </p:sp>
      <p:sp>
        <p:nvSpPr>
          <p:cNvPr id="3" name="Content Placeholder 2">
            <a:extLst>
              <a:ext uri="{FF2B5EF4-FFF2-40B4-BE49-F238E27FC236}">
                <a16:creationId xmlns:a16="http://schemas.microsoft.com/office/drawing/2014/main" id="{C4D61E88-01A5-490A-8B54-6D15001A1DC3}"/>
              </a:ext>
            </a:extLst>
          </p:cNvPr>
          <p:cNvSpPr>
            <a:spLocks noGrp="1"/>
          </p:cNvSpPr>
          <p:nvPr>
            <p:ph sz="half" idx="1"/>
          </p:nvPr>
        </p:nvSpPr>
        <p:spPr/>
        <p:txBody>
          <a:bodyPr>
            <a:normAutofit/>
          </a:bodyPr>
          <a:lstStyle/>
          <a:p>
            <a:pPr>
              <a:buFont typeface="+mj-lt"/>
              <a:buAutoNum type="arabicPeriod"/>
            </a:pPr>
            <a:r>
              <a:rPr lang="en-US" dirty="0"/>
              <a:t>Unable to test against an external dataset</a:t>
            </a:r>
          </a:p>
          <a:p>
            <a:pPr>
              <a:buFont typeface="+mj-lt"/>
              <a:buAutoNum type="arabicPeriod"/>
            </a:pPr>
            <a:r>
              <a:rPr lang="en-US" dirty="0"/>
              <a:t>Potential for overfitting (representing features specific to the group studied)</a:t>
            </a:r>
          </a:p>
          <a:p>
            <a:pPr>
              <a:buFont typeface="+mj-lt"/>
              <a:buAutoNum type="arabicPeriod"/>
            </a:pPr>
            <a:r>
              <a:rPr lang="en-US" dirty="0"/>
              <a:t>Models developed separately to be integrated in testing</a:t>
            </a:r>
          </a:p>
        </p:txBody>
      </p:sp>
      <p:pic>
        <p:nvPicPr>
          <p:cNvPr id="2050" name="Picture 2" descr="Why It Is Important To Embrace Your Weaknesses">
            <a:extLst>
              <a:ext uri="{FF2B5EF4-FFF2-40B4-BE49-F238E27FC236}">
                <a16:creationId xmlns:a16="http://schemas.microsoft.com/office/drawing/2014/main" id="{7CF5EB57-CF1E-4E99-83FB-D94DBAED6F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3" y="2133600"/>
            <a:ext cx="4313238" cy="32349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B960DB-C69C-4EB5-8533-A6DA2257313C}"/>
              </a:ext>
            </a:extLst>
          </p:cNvPr>
          <p:cNvSpPr/>
          <p:nvPr/>
        </p:nvSpPr>
        <p:spPr>
          <a:xfrm>
            <a:off x="6657975" y="5597128"/>
            <a:ext cx="6096000" cy="246221"/>
          </a:xfrm>
          <a:prstGeom prst="rect">
            <a:avLst/>
          </a:prstGeom>
        </p:spPr>
        <p:txBody>
          <a:bodyPr>
            <a:spAutoFit/>
          </a:bodyPr>
          <a:lstStyle/>
          <a:p>
            <a:r>
              <a:rPr lang="en-US" sz="1000" dirty="0"/>
              <a:t>https://www.potentash.com/2018/02/20/important-embrace-your-weaknesses-lifestyle/</a:t>
            </a:r>
          </a:p>
        </p:txBody>
      </p:sp>
    </p:spTree>
    <p:extLst>
      <p:ext uri="{BB962C8B-B14F-4D97-AF65-F5344CB8AC3E}">
        <p14:creationId xmlns:p14="http://schemas.microsoft.com/office/powerpoint/2010/main" val="39659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113F-2876-4AAA-B41E-667E0358D80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328954A-0C6A-4D8E-AD0F-1D26B98E8AD4}"/>
              </a:ext>
            </a:extLst>
          </p:cNvPr>
          <p:cNvSpPr>
            <a:spLocks noGrp="1"/>
          </p:cNvSpPr>
          <p:nvPr>
            <p:ph idx="1"/>
          </p:nvPr>
        </p:nvSpPr>
        <p:spPr>
          <a:xfrm>
            <a:off x="2589212" y="1552575"/>
            <a:ext cx="8915400" cy="4358647"/>
          </a:xfrm>
        </p:spPr>
        <p:txBody>
          <a:bodyPr>
            <a:normAutofit fontScale="85000" lnSpcReduction="20000"/>
          </a:bodyPr>
          <a:lstStyle/>
          <a:p>
            <a:pPr marL="0" indent="0">
              <a:buNone/>
            </a:pPr>
            <a:r>
              <a:rPr lang="en-US" u="sng" dirty="0"/>
              <a:t>Thesis:</a:t>
            </a:r>
            <a:r>
              <a:rPr lang="en-US" dirty="0"/>
              <a:t> Anthropologists should, when applicable, conduct anthropology </a:t>
            </a:r>
            <a:r>
              <a:rPr lang="en-US" i="1" u="sng" dirty="0"/>
              <a:t>by</a:t>
            </a:r>
            <a:r>
              <a:rPr lang="en-US" i="1" dirty="0"/>
              <a:t> </a:t>
            </a:r>
            <a:r>
              <a:rPr lang="en-US" dirty="0"/>
              <a:t>science (that is, integrate data science techniques into ethnographic and other anthropological work)  </a:t>
            </a:r>
          </a:p>
          <a:p>
            <a:pPr lvl="1">
              <a:buFont typeface="+mj-lt"/>
              <a:buAutoNum type="arabicPeriod"/>
            </a:pPr>
            <a:r>
              <a:rPr lang="en-US" dirty="0"/>
              <a:t>I will use Nick Seaver’s concept of bastard methodology to ground this theoretically.</a:t>
            </a:r>
          </a:p>
          <a:p>
            <a:pPr lvl="1">
              <a:buFont typeface="+mj-lt"/>
              <a:buAutoNum type="arabicPeriod"/>
            </a:pPr>
            <a:r>
              <a:rPr lang="en-US" dirty="0"/>
              <a:t>My practicum with Indicia Consulting is an exploratory case study in such integrative work. </a:t>
            </a:r>
          </a:p>
          <a:p>
            <a:pPr marL="0" lvl="1" indent="0">
              <a:buNone/>
            </a:pPr>
            <a:endParaRPr lang="en-US" dirty="0"/>
          </a:p>
          <a:p>
            <a:pPr marL="0" lvl="1" indent="0">
              <a:buNone/>
            </a:pPr>
            <a:r>
              <a:rPr lang="en-US" dirty="0"/>
              <a:t>Indicia Consulting “is a mission-driven social enterprise” that seeks to “increase in sustainability and subsequent improvement in the natural environment through engaging behavior through proven social science insights and methods” (EPIC 2018). </a:t>
            </a:r>
          </a:p>
          <a:p>
            <a:pPr marL="0" indent="0">
              <a:buNone/>
            </a:pPr>
            <a:endParaRPr lang="en-US" dirty="0"/>
          </a:p>
          <a:p>
            <a:pPr marL="0" indent="0">
              <a:buNone/>
            </a:pPr>
            <a:r>
              <a:rPr lang="en-US" u="sng" dirty="0"/>
              <a:t>Outline: </a:t>
            </a:r>
          </a:p>
          <a:p>
            <a:pPr>
              <a:buFont typeface="+mj-lt"/>
              <a:buAutoNum type="arabicPeriod"/>
            </a:pPr>
            <a:r>
              <a:rPr lang="en-US" dirty="0"/>
              <a:t>Introduce key concepts </a:t>
            </a:r>
          </a:p>
          <a:p>
            <a:pPr>
              <a:buFont typeface="+mj-lt"/>
              <a:buAutoNum type="arabicPeriod"/>
            </a:pPr>
            <a:r>
              <a:rPr lang="en-US" dirty="0"/>
              <a:t>Discuss Nick Seaver’s concept of bastard methodology</a:t>
            </a:r>
          </a:p>
          <a:p>
            <a:pPr>
              <a:buFont typeface="+mj-lt"/>
              <a:buAutoNum type="arabicPeriod"/>
            </a:pPr>
            <a:r>
              <a:rPr lang="en-US" dirty="0"/>
              <a:t>Summarize our project</a:t>
            </a:r>
          </a:p>
          <a:p>
            <a:pPr>
              <a:buFont typeface="+mj-lt"/>
              <a:buAutoNum type="arabicPeriod"/>
            </a:pPr>
            <a:r>
              <a:rPr lang="en-US" dirty="0"/>
              <a:t>Analyze strengths and weaknesses of our project</a:t>
            </a:r>
          </a:p>
          <a:p>
            <a:pPr>
              <a:buFont typeface="+mj-lt"/>
              <a:buAutoNum type="arabicPeriod"/>
            </a:pPr>
            <a:r>
              <a:rPr lang="en-US" dirty="0"/>
              <a:t>Conclusion</a:t>
            </a:r>
          </a:p>
        </p:txBody>
      </p:sp>
    </p:spTree>
    <p:extLst>
      <p:ext uri="{BB962C8B-B14F-4D97-AF65-F5344CB8AC3E}">
        <p14:creationId xmlns:p14="http://schemas.microsoft.com/office/powerpoint/2010/main" val="2041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B80C-3E94-49F4-852A-6E6E7CBFA5AC}"/>
              </a:ext>
            </a:extLst>
          </p:cNvPr>
          <p:cNvSpPr>
            <a:spLocks noGrp="1"/>
          </p:cNvSpPr>
          <p:nvPr>
            <p:ph type="title"/>
          </p:nvPr>
        </p:nvSpPr>
        <p:spPr/>
        <p:txBody>
          <a:bodyPr/>
          <a:lstStyle/>
          <a:p>
            <a:r>
              <a:rPr lang="en-US" dirty="0"/>
              <a:t>Strategy to Address Weaknesses </a:t>
            </a:r>
          </a:p>
        </p:txBody>
      </p:sp>
      <p:sp>
        <p:nvSpPr>
          <p:cNvPr id="3" name="Content Placeholder 2">
            <a:extLst>
              <a:ext uri="{FF2B5EF4-FFF2-40B4-BE49-F238E27FC236}">
                <a16:creationId xmlns:a16="http://schemas.microsoft.com/office/drawing/2014/main" id="{B9A2F615-5895-4041-905E-A4BCAF087940}"/>
              </a:ext>
            </a:extLst>
          </p:cNvPr>
          <p:cNvSpPr>
            <a:spLocks noGrp="1"/>
          </p:cNvSpPr>
          <p:nvPr>
            <p:ph sz="half" idx="1"/>
          </p:nvPr>
        </p:nvSpPr>
        <p:spPr/>
        <p:txBody>
          <a:bodyPr>
            <a:normAutofit fontScale="92500" lnSpcReduction="10000"/>
          </a:bodyPr>
          <a:lstStyle/>
          <a:p>
            <a:pPr marL="0" indent="0">
              <a:buNone/>
            </a:pPr>
            <a:r>
              <a:rPr lang="en-US" dirty="0"/>
              <a:t>We obtained a second, external dataset of Prince Williams County for testing from Network Dynamics Simulation Science Laboratory at Virginia Tech University. </a:t>
            </a:r>
          </a:p>
          <a:p>
            <a:pPr marL="0" indent="0">
              <a:buNone/>
            </a:pPr>
            <a:endParaRPr lang="en-US" dirty="0"/>
          </a:p>
          <a:p>
            <a:pPr marL="0" indent="0">
              <a:buNone/>
            </a:pPr>
            <a:r>
              <a:rPr lang="en-US" u="sng" dirty="0"/>
              <a:t>Ultimate Goals:</a:t>
            </a:r>
            <a:r>
              <a:rPr lang="en-US" dirty="0"/>
              <a:t> </a:t>
            </a:r>
          </a:p>
          <a:p>
            <a:r>
              <a:rPr lang="en-US" dirty="0"/>
              <a:t>To create a general criteria to classify the cyber status of individuals in a whole population</a:t>
            </a:r>
          </a:p>
          <a:p>
            <a:r>
              <a:rPr lang="en-US" dirty="0"/>
              <a:t>To segment market specific energy-saving campaigns towards each group</a:t>
            </a:r>
          </a:p>
        </p:txBody>
      </p:sp>
      <p:pic>
        <p:nvPicPr>
          <p:cNvPr id="1026" name="Picture 2" descr="https://www.marketingtechnews.net/media/img/news/iStock_nextsteps896502.jpg.800x600_q96.png">
            <a:extLst>
              <a:ext uri="{FF2B5EF4-FFF2-40B4-BE49-F238E27FC236}">
                <a16:creationId xmlns:a16="http://schemas.microsoft.com/office/drawing/2014/main" id="{5803C45E-65A0-4DE8-922F-617F9EF96E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847518"/>
            <a:ext cx="4313238" cy="23345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F094AEC-BFF8-408C-A151-774DCDC6DDE8}"/>
              </a:ext>
            </a:extLst>
          </p:cNvPr>
          <p:cNvSpPr/>
          <p:nvPr/>
        </p:nvSpPr>
        <p:spPr>
          <a:xfrm>
            <a:off x="6657974" y="5511112"/>
            <a:ext cx="5738019" cy="400110"/>
          </a:xfrm>
          <a:prstGeom prst="rect">
            <a:avLst/>
          </a:prstGeom>
        </p:spPr>
        <p:txBody>
          <a:bodyPr wrap="square">
            <a:spAutoFit/>
          </a:bodyPr>
          <a:lstStyle/>
          <a:p>
            <a:r>
              <a:rPr lang="en-US" sz="1000" dirty="0"/>
              <a:t>https://www.marketingtechnews.net/news/2015/aug/21/big-data-and-personalisation-truly-comes-age-next-steps-cmo/</a:t>
            </a:r>
          </a:p>
        </p:txBody>
      </p:sp>
    </p:spTree>
    <p:extLst>
      <p:ext uri="{BB962C8B-B14F-4D97-AF65-F5344CB8AC3E}">
        <p14:creationId xmlns:p14="http://schemas.microsoft.com/office/powerpoint/2010/main" val="178977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1CC1-F0FC-497C-82C0-62EF450E178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657E5EB-6C2C-4449-9514-8B7B23EFD11A}"/>
              </a:ext>
            </a:extLst>
          </p:cNvPr>
          <p:cNvSpPr>
            <a:spLocks noGrp="1"/>
          </p:cNvSpPr>
          <p:nvPr>
            <p:ph idx="1"/>
          </p:nvPr>
        </p:nvSpPr>
        <p:spPr/>
        <p:txBody>
          <a:bodyPr/>
          <a:lstStyle/>
          <a:p>
            <a:r>
              <a:rPr lang="en-US" dirty="0"/>
              <a:t>Nick Seaver’s concept of bastard methodology/disciplines helps ground a cross-pollinating approach between the anthropology and data science, </a:t>
            </a:r>
          </a:p>
          <a:p>
            <a:pPr lvl="1"/>
            <a:r>
              <a:rPr lang="en-US" dirty="0"/>
              <a:t>Within anthropology, this manifests as anthropology </a:t>
            </a:r>
            <a:r>
              <a:rPr lang="en-US" i="1" u="sng" dirty="0"/>
              <a:t>by</a:t>
            </a:r>
            <a:r>
              <a:rPr lang="en-US" dirty="0"/>
              <a:t> data science work: using data science techniques in ethnographies when applicable. </a:t>
            </a:r>
          </a:p>
          <a:p>
            <a:r>
              <a:rPr lang="en-US" dirty="0"/>
              <a:t>Decision tree modeling is helpful for this.</a:t>
            </a:r>
          </a:p>
          <a:p>
            <a:r>
              <a:rPr lang="en-US" dirty="0"/>
              <a:t>The project is a exploration in anthropology </a:t>
            </a:r>
            <a:r>
              <a:rPr lang="en-US" i="1" u="sng" dirty="0"/>
              <a:t>by</a:t>
            </a:r>
            <a:r>
              <a:rPr lang="en-US" i="1" dirty="0"/>
              <a:t> </a:t>
            </a:r>
            <a:r>
              <a:rPr lang="en-US"/>
              <a:t>data science. </a:t>
            </a:r>
            <a:endParaRPr lang="en-US" dirty="0"/>
          </a:p>
        </p:txBody>
      </p:sp>
    </p:spTree>
    <p:extLst>
      <p:ext uri="{BB962C8B-B14F-4D97-AF65-F5344CB8AC3E}">
        <p14:creationId xmlns:p14="http://schemas.microsoft.com/office/powerpoint/2010/main" val="363481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D5F1-4141-4479-98C4-4856DA11773C}"/>
              </a:ext>
            </a:extLst>
          </p:cNvPr>
          <p:cNvSpPr>
            <a:spLocks noGrp="1"/>
          </p:cNvSpPr>
          <p:nvPr>
            <p:ph type="title"/>
          </p:nvPr>
        </p:nvSpPr>
        <p:spPr/>
        <p:txBody>
          <a:bodyPr/>
          <a:lstStyle/>
          <a:p>
            <a:r>
              <a:rPr lang="en-US" dirty="0"/>
              <a:t>Work Cited </a:t>
            </a:r>
          </a:p>
        </p:txBody>
      </p:sp>
      <p:sp>
        <p:nvSpPr>
          <p:cNvPr id="3" name="Content Placeholder 2">
            <a:extLst>
              <a:ext uri="{FF2B5EF4-FFF2-40B4-BE49-F238E27FC236}">
                <a16:creationId xmlns:a16="http://schemas.microsoft.com/office/drawing/2014/main" id="{AD6E90B6-7ED1-4177-A805-EA2352B16CA6}"/>
              </a:ext>
            </a:extLst>
          </p:cNvPr>
          <p:cNvSpPr>
            <a:spLocks noGrp="1"/>
          </p:cNvSpPr>
          <p:nvPr>
            <p:ph idx="1"/>
          </p:nvPr>
        </p:nvSpPr>
        <p:spPr/>
        <p:txBody>
          <a:bodyPr>
            <a:normAutofit/>
          </a:bodyPr>
          <a:lstStyle/>
          <a:p>
            <a:r>
              <a:rPr lang="en-US" dirty="0">
                <a:solidFill>
                  <a:schemeClr val="tx1"/>
                </a:solidFill>
              </a:rPr>
              <a:t>EPIC. Indicia Consulting. 2018. &lt;https://www.epicpeople.org/business-directory/4430/indicia-consulting/&gt;.</a:t>
            </a:r>
          </a:p>
          <a:p>
            <a:r>
              <a:rPr lang="en-US" dirty="0">
                <a:solidFill>
                  <a:schemeClr val="tx1"/>
                </a:solidFill>
              </a:rPr>
              <a:t>Gladwin, Christina H. </a:t>
            </a:r>
            <a:r>
              <a:rPr lang="en-US" i="1" dirty="0">
                <a:solidFill>
                  <a:schemeClr val="tx1"/>
                </a:solidFill>
              </a:rPr>
              <a:t>Ethnographic Decision Tree Modeling</a:t>
            </a:r>
            <a:r>
              <a:rPr lang="en-US" dirty="0">
                <a:solidFill>
                  <a:schemeClr val="tx1"/>
                </a:solidFill>
              </a:rPr>
              <a:t>. Newbury, CA: Sage, 1997.</a:t>
            </a:r>
          </a:p>
          <a:p>
            <a:r>
              <a:rPr lang="en-US" dirty="0">
                <a:solidFill>
                  <a:schemeClr val="tx1"/>
                </a:solidFill>
              </a:rPr>
              <a:t>Indicia Consulting. "Engaging Cybersensitives and Cyberawares in Energy Efficiency Part 1." Epic Project Task 6. 2018. </a:t>
            </a:r>
          </a:p>
          <a:p>
            <a:r>
              <a:rPr lang="en-US" altLang="en-US" dirty="0">
                <a:solidFill>
                  <a:schemeClr val="tx1"/>
                </a:solidFill>
                <a:ea typeface="Calibri" panose="020F0502020204030204" pitchFamily="34" charset="0"/>
                <a:cs typeface="Times New Roman" panose="02020603050405020304" pitchFamily="18" charset="0"/>
              </a:rPr>
              <a:t>Paff, Stephen. </a:t>
            </a:r>
            <a:r>
              <a:rPr lang="en-US" altLang="en-US" i="1" dirty="0">
                <a:solidFill>
                  <a:schemeClr val="tx1"/>
                </a:solidFill>
                <a:ea typeface="Calibri" panose="020F0502020204030204" pitchFamily="34" charset="0"/>
                <a:cs typeface="Times New Roman" panose="02020603050405020304" pitchFamily="18" charset="0"/>
              </a:rPr>
              <a:t>Anthropology by Data Science: The EPIC Project with Indicia Consulting as an Exploratory Case Study</a:t>
            </a:r>
            <a:r>
              <a:rPr lang="en-US" altLang="en-US" dirty="0">
                <a:solidFill>
                  <a:schemeClr val="tx1"/>
                </a:solidFill>
                <a:ea typeface="Calibri" panose="020F0502020204030204" pitchFamily="34" charset="0"/>
                <a:cs typeface="Times New Roman" panose="02020603050405020304" pitchFamily="18" charset="0"/>
              </a:rPr>
              <a:t>. Practicum Report. Memphis: University of Memphis, 2018.</a:t>
            </a:r>
            <a:endParaRPr lang="en-US" altLang="en-US" dirty="0">
              <a:solidFill>
                <a:schemeClr val="tx1"/>
              </a:solidFill>
            </a:endParaRPr>
          </a:p>
          <a:p>
            <a:r>
              <a:rPr lang="en-US" dirty="0">
                <a:solidFill>
                  <a:schemeClr val="tx1"/>
                </a:solidFill>
              </a:rPr>
              <a:t>Seaver, Nick. "Bastard Algebra." Boellstorff, Tom and Bill Maurer. </a:t>
            </a:r>
            <a:r>
              <a:rPr lang="en-US" i="1" dirty="0">
                <a:solidFill>
                  <a:schemeClr val="tx1"/>
                </a:solidFill>
              </a:rPr>
              <a:t>Data, Now Bigger and Better</a:t>
            </a:r>
            <a:r>
              <a:rPr lang="en-US" dirty="0">
                <a:solidFill>
                  <a:schemeClr val="tx1"/>
                </a:solidFill>
              </a:rPr>
              <a:t>. Chicago: Prickly Paradigm Press, 2015. 27-46.</a:t>
            </a:r>
          </a:p>
          <a:p>
            <a:endParaRPr lang="en-US" dirty="0">
              <a:solidFill>
                <a:schemeClr val="tx1"/>
              </a:solidFill>
            </a:endParaRPr>
          </a:p>
        </p:txBody>
      </p:sp>
    </p:spTree>
    <p:extLst>
      <p:ext uri="{BB962C8B-B14F-4D97-AF65-F5344CB8AC3E}">
        <p14:creationId xmlns:p14="http://schemas.microsoft.com/office/powerpoint/2010/main" val="17162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DE92-ADDD-469C-A827-F94199B05805}"/>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63312BAD-9D45-4D8B-A6A1-8E185DA47159}"/>
              </a:ext>
            </a:extLst>
          </p:cNvPr>
          <p:cNvSpPr>
            <a:spLocks noGrp="1"/>
          </p:cNvSpPr>
          <p:nvPr>
            <p:ph sz="half" idx="1"/>
          </p:nvPr>
        </p:nvSpPr>
        <p:spPr/>
        <p:txBody>
          <a:bodyPr>
            <a:normAutofit fontScale="92500" lnSpcReduction="10000"/>
          </a:bodyPr>
          <a:lstStyle/>
          <a:p>
            <a:r>
              <a:rPr lang="en-US" sz="2400" u="sng" dirty="0"/>
              <a:t>Data:</a:t>
            </a:r>
            <a:r>
              <a:rPr lang="en-US" sz="2400" dirty="0"/>
              <a:t> Information (or things known) that form the basis of analysis </a:t>
            </a:r>
            <a:endParaRPr lang="en-US" sz="2400" u="sng" dirty="0"/>
          </a:p>
          <a:p>
            <a:r>
              <a:rPr lang="en-US" sz="2400" u="sng" dirty="0"/>
              <a:t>Data science:</a:t>
            </a:r>
            <a:r>
              <a:rPr lang="en-US" sz="2400" dirty="0"/>
              <a:t> The science of analyzing data computationally. </a:t>
            </a:r>
          </a:p>
          <a:p>
            <a:r>
              <a:rPr lang="en-US" sz="2400" u="sng" dirty="0"/>
              <a:t>Machine learning algorithms:</a:t>
            </a:r>
            <a:r>
              <a:rPr lang="en-US" sz="2400" dirty="0"/>
              <a:t> Algorithms that “learn” by modifying themselves as they iterate through data</a:t>
            </a:r>
          </a:p>
          <a:p>
            <a:endParaRPr lang="en-US" dirty="0"/>
          </a:p>
          <a:p>
            <a:endParaRPr lang="en-US" dirty="0"/>
          </a:p>
          <a:p>
            <a:endParaRPr lang="en-US" dirty="0"/>
          </a:p>
          <a:p>
            <a:endParaRPr lang="en-US" dirty="0"/>
          </a:p>
        </p:txBody>
      </p:sp>
      <p:pic>
        <p:nvPicPr>
          <p:cNvPr id="3074" name="Picture 2" descr="https://qph.fs.quoracdn.net/main-qimg-7bb21978934aad6420a8eafa9a687f17-c">
            <a:extLst>
              <a:ext uri="{FF2B5EF4-FFF2-40B4-BE49-F238E27FC236}">
                <a16:creationId xmlns:a16="http://schemas.microsoft.com/office/drawing/2014/main" id="{EE304458-B2AC-4F65-A1BA-CF1938ABCE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5481" y="2133600"/>
            <a:ext cx="4790120" cy="2619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AB4D37-1AFE-4935-8C1B-F1B146F46A4E}"/>
              </a:ext>
            </a:extLst>
          </p:cNvPr>
          <p:cNvSpPr/>
          <p:nvPr/>
        </p:nvSpPr>
        <p:spPr>
          <a:xfrm>
            <a:off x="6995481" y="4833908"/>
            <a:ext cx="5133976" cy="400110"/>
          </a:xfrm>
          <a:prstGeom prst="rect">
            <a:avLst/>
          </a:prstGeom>
        </p:spPr>
        <p:txBody>
          <a:bodyPr wrap="square">
            <a:spAutoFit/>
          </a:bodyPr>
          <a:lstStyle/>
          <a:p>
            <a:r>
              <a:rPr lang="en-US" sz="1000" dirty="0"/>
              <a:t>https://www.quora.com/What-is-the-difference-between-data-science-data-analysis-data-mining-machine-learning-AI-and-big-data</a:t>
            </a:r>
          </a:p>
        </p:txBody>
      </p:sp>
    </p:spTree>
    <p:extLst>
      <p:ext uri="{BB962C8B-B14F-4D97-AF65-F5344CB8AC3E}">
        <p14:creationId xmlns:p14="http://schemas.microsoft.com/office/powerpoint/2010/main" val="8255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Interconnections</a:t>
            </a:r>
          </a:p>
        </p:txBody>
      </p:sp>
      <p:sp>
        <p:nvSpPr>
          <p:cNvPr id="3" name="Content Placeholder 2"/>
          <p:cNvSpPr>
            <a:spLocks noGrp="1"/>
          </p:cNvSpPr>
          <p:nvPr>
            <p:ph idx="1"/>
          </p:nvPr>
        </p:nvSpPr>
        <p:spPr>
          <a:xfrm>
            <a:off x="2591068" y="1568063"/>
            <a:ext cx="8915400" cy="2199075"/>
          </a:xfrm>
        </p:spPr>
        <p:txBody>
          <a:bodyPr/>
          <a:lstStyle/>
          <a:p>
            <a:r>
              <a:rPr lang="en-US" u="sng" dirty="0"/>
              <a:t>Data scientists</a:t>
            </a:r>
            <a:r>
              <a:rPr lang="en-US" dirty="0"/>
              <a:t> study </a:t>
            </a:r>
            <a:r>
              <a:rPr lang="en-US" u="sng" dirty="0"/>
              <a:t>data</a:t>
            </a:r>
            <a:r>
              <a:rPr lang="en-US" dirty="0"/>
              <a:t> through </a:t>
            </a:r>
            <a:r>
              <a:rPr lang="en-US" u="sng" dirty="0"/>
              <a:t>machine learning algorithms</a:t>
            </a:r>
            <a:r>
              <a:rPr lang="en-US" dirty="0"/>
              <a:t> (primarily). </a:t>
            </a:r>
          </a:p>
          <a:p>
            <a:pPr marL="0" indent="0">
              <a:buNone/>
            </a:pPr>
            <a:endParaRPr lang="en-US" dirty="0"/>
          </a:p>
          <a:p>
            <a:pPr marL="0" indent="0">
              <a:buNone/>
            </a:pPr>
            <a:r>
              <a:rPr lang="en-US" dirty="0"/>
              <a:t>Just like: </a:t>
            </a:r>
          </a:p>
          <a:p>
            <a:r>
              <a:rPr lang="en-US" u="sng" dirty="0"/>
              <a:t>Anthropologists</a:t>
            </a:r>
            <a:r>
              <a:rPr lang="en-US" dirty="0"/>
              <a:t> study </a:t>
            </a:r>
            <a:r>
              <a:rPr lang="en-US" u="sng" dirty="0"/>
              <a:t>culture</a:t>
            </a:r>
            <a:r>
              <a:rPr lang="en-US" dirty="0"/>
              <a:t> through </a:t>
            </a:r>
            <a:r>
              <a:rPr lang="en-US" u="sng" dirty="0"/>
              <a:t>ethnography</a:t>
            </a:r>
            <a:r>
              <a:rPr lang="en-US" dirty="0"/>
              <a:t> (primarily). </a:t>
            </a:r>
          </a:p>
          <a:p>
            <a:endParaRPr lang="en-US" dirty="0"/>
          </a:p>
          <a:p>
            <a:endParaRPr lang="en-US" dirty="0"/>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296843"/>
              </p:ext>
            </p:extLst>
          </p:nvPr>
        </p:nvGraphicFramePr>
        <p:xfrm>
          <a:off x="2591068" y="3488623"/>
          <a:ext cx="8128000" cy="138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51623204"/>
                    </a:ext>
                  </a:extLst>
                </a:gridCol>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Discipline</a:t>
                      </a:r>
                    </a:p>
                  </a:txBody>
                  <a:tcPr/>
                </a:tc>
                <a:tc>
                  <a:txBody>
                    <a:bodyPr/>
                    <a:lstStyle/>
                    <a:p>
                      <a:r>
                        <a:rPr lang="en-US" dirty="0"/>
                        <a:t>Who</a:t>
                      </a:r>
                    </a:p>
                  </a:txBody>
                  <a:tcPr/>
                </a:tc>
                <a:tc>
                  <a:txBody>
                    <a:bodyPr/>
                    <a:lstStyle/>
                    <a:p>
                      <a:r>
                        <a:rPr lang="en-US" dirty="0"/>
                        <a:t>What</a:t>
                      </a:r>
                    </a:p>
                  </a:txBody>
                  <a:tcPr/>
                </a:tc>
                <a:tc>
                  <a:txBody>
                    <a:bodyPr/>
                    <a:lstStyle/>
                    <a:p>
                      <a:r>
                        <a:rPr lang="en-US" dirty="0"/>
                        <a:t>How/Technique</a:t>
                      </a:r>
                    </a:p>
                  </a:txBody>
                  <a:tcPr/>
                </a:tc>
                <a:extLst>
                  <a:ext uri="{0D108BD9-81ED-4DB2-BD59-A6C34878D82A}">
                    <a16:rowId xmlns:a16="http://schemas.microsoft.com/office/drawing/2014/main" val="10000"/>
                  </a:ext>
                </a:extLst>
              </a:tr>
              <a:tr h="370840">
                <a:tc>
                  <a:txBody>
                    <a:bodyPr/>
                    <a:lstStyle/>
                    <a:p>
                      <a:r>
                        <a:rPr lang="en-US" dirty="0"/>
                        <a:t>Data Science</a:t>
                      </a:r>
                    </a:p>
                  </a:txBody>
                  <a:tcPr/>
                </a:tc>
                <a:tc>
                  <a:txBody>
                    <a:bodyPr/>
                    <a:lstStyle/>
                    <a:p>
                      <a:r>
                        <a:rPr lang="en-US" dirty="0"/>
                        <a:t>Data</a:t>
                      </a:r>
                      <a:r>
                        <a:rPr lang="en-US" baseline="0" dirty="0"/>
                        <a:t> scientists</a:t>
                      </a:r>
                      <a:endParaRPr lang="en-US" dirty="0"/>
                    </a:p>
                  </a:txBody>
                  <a:tcPr/>
                </a:tc>
                <a:tc>
                  <a:txBody>
                    <a:bodyPr/>
                    <a:lstStyle/>
                    <a:p>
                      <a:r>
                        <a:rPr lang="en-US" dirty="0"/>
                        <a:t>Data</a:t>
                      </a:r>
                    </a:p>
                  </a:txBody>
                  <a:tcPr/>
                </a:tc>
                <a:tc>
                  <a:txBody>
                    <a:bodyPr/>
                    <a:lstStyle/>
                    <a:p>
                      <a:r>
                        <a:rPr lang="en-US" dirty="0"/>
                        <a:t>Machine Learning</a:t>
                      </a:r>
                    </a:p>
                  </a:txBody>
                  <a:tcPr/>
                </a:tc>
                <a:extLst>
                  <a:ext uri="{0D108BD9-81ED-4DB2-BD59-A6C34878D82A}">
                    <a16:rowId xmlns:a16="http://schemas.microsoft.com/office/drawing/2014/main" val="10001"/>
                  </a:ext>
                </a:extLst>
              </a:tr>
              <a:tr h="370840">
                <a:tc>
                  <a:txBody>
                    <a:bodyPr/>
                    <a:lstStyle/>
                    <a:p>
                      <a:r>
                        <a:rPr lang="en-US" dirty="0"/>
                        <a:t>Anthropology</a:t>
                      </a:r>
                    </a:p>
                  </a:txBody>
                  <a:tcPr/>
                </a:tc>
                <a:tc>
                  <a:txBody>
                    <a:bodyPr/>
                    <a:lstStyle/>
                    <a:p>
                      <a:r>
                        <a:rPr lang="en-US" dirty="0"/>
                        <a:t>Anthropologists</a:t>
                      </a:r>
                    </a:p>
                  </a:txBody>
                  <a:tcPr/>
                </a:tc>
                <a:tc>
                  <a:txBody>
                    <a:bodyPr/>
                    <a:lstStyle/>
                    <a:p>
                      <a:r>
                        <a:rPr lang="en-US" dirty="0"/>
                        <a:t>Culture</a:t>
                      </a:r>
                    </a:p>
                  </a:txBody>
                  <a:tcPr/>
                </a:tc>
                <a:tc>
                  <a:txBody>
                    <a:bodyPr/>
                    <a:lstStyle/>
                    <a:p>
                      <a:r>
                        <a:rPr lang="en-US" dirty="0"/>
                        <a:t>Ethnography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124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600200" y="1226126"/>
            <a:ext cx="8305800" cy="4946073"/>
          </a:xfrm>
        </p:spPr>
        <p:txBody>
          <a:bodyPr/>
          <a:lstStyle/>
          <a:p>
            <a:pPr>
              <a:buFontTx/>
              <a:buNone/>
            </a:pPr>
            <a:r>
              <a:rPr lang="en-US" b="1" dirty="0">
                <a:solidFill>
                  <a:schemeClr val="accent2"/>
                </a:solidFill>
              </a:rPr>
              <a:t>  Traditional Programming</a:t>
            </a:r>
          </a:p>
          <a:p>
            <a:endParaRPr lang="en-US" dirty="0"/>
          </a:p>
          <a:p>
            <a:endParaRPr lang="en-US" dirty="0"/>
          </a:p>
          <a:p>
            <a:endParaRPr lang="en-US" dirty="0"/>
          </a:p>
          <a:p>
            <a:endParaRPr lang="en-US" b="1" dirty="0">
              <a:solidFill>
                <a:schemeClr val="accent2"/>
              </a:solidFill>
            </a:endParaRPr>
          </a:p>
          <a:p>
            <a:pPr>
              <a:buFontTx/>
              <a:buNone/>
            </a:pPr>
            <a:r>
              <a:rPr lang="en-US" b="1" dirty="0">
                <a:solidFill>
                  <a:schemeClr val="accent2"/>
                </a:solidFill>
              </a:rPr>
              <a:t> </a:t>
            </a:r>
          </a:p>
          <a:p>
            <a:pPr>
              <a:buFontTx/>
              <a:buNone/>
            </a:pPr>
            <a:r>
              <a:rPr lang="en-US" b="1" dirty="0">
                <a:solidFill>
                  <a:schemeClr val="accent2"/>
                </a:solidFill>
              </a:rPr>
              <a:t> Machine Learning</a:t>
            </a:r>
          </a:p>
        </p:txBody>
      </p:sp>
      <p:sp>
        <p:nvSpPr>
          <p:cNvPr id="4" name="Rectangle 3"/>
          <p:cNvSpPr/>
          <p:nvPr/>
        </p:nvSpPr>
        <p:spPr>
          <a:xfrm>
            <a:off x="3891761" y="2286000"/>
            <a:ext cx="176847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Human</a:t>
            </a:r>
          </a:p>
        </p:txBody>
      </p:sp>
      <p:sp>
        <p:nvSpPr>
          <p:cNvPr id="20" name="Line 20"/>
          <p:cNvSpPr>
            <a:spLocks noChangeShapeType="1"/>
          </p:cNvSpPr>
          <p:nvPr/>
        </p:nvSpPr>
        <p:spPr bwMode="auto">
          <a:xfrm>
            <a:off x="2895600" y="2590800"/>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TextBox 4"/>
          <p:cNvSpPr txBox="1"/>
          <p:nvPr/>
        </p:nvSpPr>
        <p:spPr>
          <a:xfrm>
            <a:off x="2078182" y="2209801"/>
            <a:ext cx="1830168" cy="369332"/>
          </a:xfrm>
          <a:prstGeom prst="rect">
            <a:avLst/>
          </a:prstGeom>
          <a:noFill/>
        </p:spPr>
        <p:txBody>
          <a:bodyPr wrap="square" rtlCol="0">
            <a:spAutoFit/>
          </a:bodyPr>
          <a:lstStyle/>
          <a:p>
            <a:r>
              <a:rPr lang="en-US" dirty="0"/>
              <a:t>Requirements</a:t>
            </a:r>
          </a:p>
        </p:txBody>
      </p:sp>
      <p:sp>
        <p:nvSpPr>
          <p:cNvPr id="22" name="Line 20"/>
          <p:cNvSpPr>
            <a:spLocks noChangeShapeType="1"/>
          </p:cNvSpPr>
          <p:nvPr/>
        </p:nvSpPr>
        <p:spPr bwMode="auto">
          <a:xfrm>
            <a:off x="5687292" y="2667000"/>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TextBox 5"/>
          <p:cNvSpPr txBox="1"/>
          <p:nvPr/>
        </p:nvSpPr>
        <p:spPr>
          <a:xfrm>
            <a:off x="5562601" y="2297668"/>
            <a:ext cx="1138453" cy="369332"/>
          </a:xfrm>
          <a:prstGeom prst="rect">
            <a:avLst/>
          </a:prstGeom>
          <a:noFill/>
        </p:spPr>
        <p:txBody>
          <a:bodyPr wrap="none" rtlCol="0">
            <a:spAutoFit/>
          </a:bodyPr>
          <a:lstStyle/>
          <a:p>
            <a:r>
              <a:rPr lang="en-US" dirty="0"/>
              <a:t>Program</a:t>
            </a:r>
          </a:p>
        </p:txBody>
      </p:sp>
      <p:sp>
        <p:nvSpPr>
          <p:cNvPr id="24" name="Rectangle 23"/>
          <p:cNvSpPr/>
          <p:nvPr/>
        </p:nvSpPr>
        <p:spPr>
          <a:xfrm>
            <a:off x="6622475" y="2286000"/>
            <a:ext cx="176847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Computer</a:t>
            </a:r>
          </a:p>
        </p:txBody>
      </p:sp>
      <p:sp>
        <p:nvSpPr>
          <p:cNvPr id="25" name="Line 20"/>
          <p:cNvSpPr>
            <a:spLocks noChangeShapeType="1"/>
          </p:cNvSpPr>
          <p:nvPr/>
        </p:nvSpPr>
        <p:spPr bwMode="auto">
          <a:xfrm flipV="1">
            <a:off x="7239000" y="3124200"/>
            <a:ext cx="0" cy="60960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Line 20"/>
          <p:cNvSpPr>
            <a:spLocks noChangeShapeType="1"/>
          </p:cNvSpPr>
          <p:nvPr/>
        </p:nvSpPr>
        <p:spPr bwMode="auto">
          <a:xfrm>
            <a:off x="2895600" y="2971800"/>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 name="TextBox 26"/>
          <p:cNvSpPr txBox="1"/>
          <p:nvPr/>
        </p:nvSpPr>
        <p:spPr>
          <a:xfrm>
            <a:off x="2808447" y="2602468"/>
            <a:ext cx="748923" cy="369332"/>
          </a:xfrm>
          <a:prstGeom prst="rect">
            <a:avLst/>
          </a:prstGeom>
          <a:noFill/>
        </p:spPr>
        <p:txBody>
          <a:bodyPr wrap="none" rtlCol="0">
            <a:spAutoFit/>
          </a:bodyPr>
          <a:lstStyle/>
          <a:p>
            <a:r>
              <a:rPr lang="en-US" dirty="0"/>
              <a:t>Data</a:t>
            </a:r>
          </a:p>
        </p:txBody>
      </p:sp>
      <p:sp>
        <p:nvSpPr>
          <p:cNvPr id="28" name="Line 21"/>
          <p:cNvSpPr>
            <a:spLocks noChangeShapeType="1"/>
          </p:cNvSpPr>
          <p:nvPr/>
        </p:nvSpPr>
        <p:spPr bwMode="auto">
          <a:xfrm>
            <a:off x="8409710" y="2667000"/>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Box 6"/>
          <p:cNvSpPr txBox="1"/>
          <p:nvPr/>
        </p:nvSpPr>
        <p:spPr>
          <a:xfrm>
            <a:off x="7315201" y="3276600"/>
            <a:ext cx="1096963" cy="369332"/>
          </a:xfrm>
          <a:prstGeom prst="rect">
            <a:avLst/>
          </a:prstGeom>
          <a:noFill/>
        </p:spPr>
        <p:txBody>
          <a:bodyPr wrap="square" rtlCol="0">
            <a:spAutoFit/>
          </a:bodyPr>
          <a:lstStyle/>
          <a:p>
            <a:r>
              <a:rPr lang="en-US" dirty="0"/>
              <a:t>Input</a:t>
            </a:r>
          </a:p>
        </p:txBody>
      </p:sp>
      <p:sp>
        <p:nvSpPr>
          <p:cNvPr id="30" name="TextBox 29"/>
          <p:cNvSpPr txBox="1"/>
          <p:nvPr/>
        </p:nvSpPr>
        <p:spPr>
          <a:xfrm>
            <a:off x="8414184" y="2286000"/>
            <a:ext cx="1096963" cy="369332"/>
          </a:xfrm>
          <a:prstGeom prst="rect">
            <a:avLst/>
          </a:prstGeom>
          <a:noFill/>
        </p:spPr>
        <p:txBody>
          <a:bodyPr wrap="square" rtlCol="0">
            <a:spAutoFit/>
          </a:bodyPr>
          <a:lstStyle/>
          <a:p>
            <a:r>
              <a:rPr lang="en-US" dirty="0"/>
              <a:t>Output</a:t>
            </a:r>
          </a:p>
        </p:txBody>
      </p:sp>
      <p:sp>
        <p:nvSpPr>
          <p:cNvPr id="32" name="Rectangle 31"/>
          <p:cNvSpPr/>
          <p:nvPr/>
        </p:nvSpPr>
        <p:spPr>
          <a:xfrm>
            <a:off x="3870979" y="4599706"/>
            <a:ext cx="176847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1"/>
                </a:solidFill>
              </a:rPr>
              <a:t>Machine Learning (parameters)</a:t>
            </a:r>
          </a:p>
        </p:txBody>
      </p:sp>
      <p:sp>
        <p:nvSpPr>
          <p:cNvPr id="33" name="Line 20"/>
          <p:cNvSpPr>
            <a:spLocks noChangeShapeType="1"/>
          </p:cNvSpPr>
          <p:nvPr/>
        </p:nvSpPr>
        <p:spPr bwMode="auto">
          <a:xfrm>
            <a:off x="2895600" y="5257800"/>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TextBox 33"/>
          <p:cNvSpPr txBox="1"/>
          <p:nvPr/>
        </p:nvSpPr>
        <p:spPr>
          <a:xfrm>
            <a:off x="2078182" y="4523507"/>
            <a:ext cx="1830168" cy="369332"/>
          </a:xfrm>
          <a:prstGeom prst="rect">
            <a:avLst/>
          </a:prstGeom>
          <a:noFill/>
        </p:spPr>
        <p:txBody>
          <a:bodyPr wrap="square" rtlCol="0">
            <a:spAutoFit/>
          </a:bodyPr>
          <a:lstStyle/>
          <a:p>
            <a:r>
              <a:rPr lang="en-US" dirty="0"/>
              <a:t>Requirements</a:t>
            </a:r>
          </a:p>
        </p:txBody>
      </p:sp>
      <p:sp>
        <p:nvSpPr>
          <p:cNvPr id="35" name="Line 20"/>
          <p:cNvSpPr>
            <a:spLocks noChangeShapeType="1"/>
          </p:cNvSpPr>
          <p:nvPr/>
        </p:nvSpPr>
        <p:spPr bwMode="auto">
          <a:xfrm>
            <a:off x="5666510" y="5063834"/>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 name="TextBox 35"/>
          <p:cNvSpPr txBox="1"/>
          <p:nvPr/>
        </p:nvSpPr>
        <p:spPr>
          <a:xfrm>
            <a:off x="5562601" y="4611374"/>
            <a:ext cx="1138453" cy="369332"/>
          </a:xfrm>
          <a:prstGeom prst="rect">
            <a:avLst/>
          </a:prstGeom>
          <a:noFill/>
        </p:spPr>
        <p:txBody>
          <a:bodyPr wrap="none" rtlCol="0">
            <a:spAutoFit/>
          </a:bodyPr>
          <a:lstStyle/>
          <a:p>
            <a:r>
              <a:rPr lang="en-US" dirty="0"/>
              <a:t>Program</a:t>
            </a:r>
          </a:p>
        </p:txBody>
      </p:sp>
      <p:sp>
        <p:nvSpPr>
          <p:cNvPr id="37" name="Rectangle 36"/>
          <p:cNvSpPr/>
          <p:nvPr/>
        </p:nvSpPr>
        <p:spPr>
          <a:xfrm>
            <a:off x="6622475" y="4599706"/>
            <a:ext cx="176847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Computer</a:t>
            </a:r>
          </a:p>
        </p:txBody>
      </p:sp>
      <p:sp>
        <p:nvSpPr>
          <p:cNvPr id="38" name="Line 20"/>
          <p:cNvSpPr>
            <a:spLocks noChangeShapeType="1"/>
          </p:cNvSpPr>
          <p:nvPr/>
        </p:nvSpPr>
        <p:spPr bwMode="auto">
          <a:xfrm flipV="1">
            <a:off x="7239000" y="5437906"/>
            <a:ext cx="0" cy="60960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TextBox 39"/>
          <p:cNvSpPr txBox="1"/>
          <p:nvPr/>
        </p:nvSpPr>
        <p:spPr>
          <a:xfrm>
            <a:off x="2808447" y="4916174"/>
            <a:ext cx="748923" cy="369332"/>
          </a:xfrm>
          <a:prstGeom prst="rect">
            <a:avLst/>
          </a:prstGeom>
          <a:noFill/>
        </p:spPr>
        <p:txBody>
          <a:bodyPr wrap="none" rtlCol="0">
            <a:spAutoFit/>
          </a:bodyPr>
          <a:lstStyle/>
          <a:p>
            <a:r>
              <a:rPr lang="en-US" dirty="0"/>
              <a:t>Data</a:t>
            </a:r>
          </a:p>
        </p:txBody>
      </p:sp>
      <p:sp>
        <p:nvSpPr>
          <p:cNvPr id="41" name="Line 21"/>
          <p:cNvSpPr>
            <a:spLocks noChangeShapeType="1"/>
          </p:cNvSpPr>
          <p:nvPr/>
        </p:nvSpPr>
        <p:spPr bwMode="auto">
          <a:xfrm>
            <a:off x="8409710" y="4980706"/>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TextBox 41"/>
          <p:cNvSpPr txBox="1"/>
          <p:nvPr/>
        </p:nvSpPr>
        <p:spPr>
          <a:xfrm>
            <a:off x="7315201" y="5590306"/>
            <a:ext cx="1096963" cy="369332"/>
          </a:xfrm>
          <a:prstGeom prst="rect">
            <a:avLst/>
          </a:prstGeom>
          <a:noFill/>
        </p:spPr>
        <p:txBody>
          <a:bodyPr wrap="square" rtlCol="0">
            <a:spAutoFit/>
          </a:bodyPr>
          <a:lstStyle/>
          <a:p>
            <a:r>
              <a:rPr lang="en-US" dirty="0"/>
              <a:t>Input</a:t>
            </a:r>
          </a:p>
        </p:txBody>
      </p:sp>
      <p:sp>
        <p:nvSpPr>
          <p:cNvPr id="43" name="TextBox 42"/>
          <p:cNvSpPr txBox="1"/>
          <p:nvPr/>
        </p:nvSpPr>
        <p:spPr>
          <a:xfrm>
            <a:off x="8351838" y="4599706"/>
            <a:ext cx="1096963" cy="369332"/>
          </a:xfrm>
          <a:prstGeom prst="rect">
            <a:avLst/>
          </a:prstGeom>
          <a:noFill/>
        </p:spPr>
        <p:txBody>
          <a:bodyPr wrap="square" rtlCol="0">
            <a:spAutoFit/>
          </a:bodyPr>
          <a:lstStyle/>
          <a:p>
            <a:r>
              <a:rPr lang="en-US" dirty="0"/>
              <a:t>Output</a:t>
            </a:r>
          </a:p>
        </p:txBody>
      </p:sp>
      <p:sp>
        <p:nvSpPr>
          <p:cNvPr id="29" name="Rectangle 28"/>
          <p:cNvSpPr/>
          <p:nvPr/>
        </p:nvSpPr>
        <p:spPr>
          <a:xfrm>
            <a:off x="3875730" y="5951802"/>
            <a:ext cx="176847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Human</a:t>
            </a:r>
          </a:p>
        </p:txBody>
      </p:sp>
      <p:sp>
        <p:nvSpPr>
          <p:cNvPr id="31" name="Line 20"/>
          <p:cNvSpPr>
            <a:spLocks noChangeShapeType="1"/>
          </p:cNvSpPr>
          <p:nvPr/>
        </p:nvSpPr>
        <p:spPr bwMode="auto">
          <a:xfrm flipV="1">
            <a:off x="4706725" y="5470172"/>
            <a:ext cx="0" cy="60960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extBox 2"/>
          <p:cNvSpPr txBox="1"/>
          <p:nvPr/>
        </p:nvSpPr>
        <p:spPr>
          <a:xfrm>
            <a:off x="7863682" y="6096410"/>
            <a:ext cx="3953814" cy="646331"/>
          </a:xfrm>
          <a:prstGeom prst="rect">
            <a:avLst/>
          </a:prstGeom>
          <a:noFill/>
        </p:spPr>
        <p:txBody>
          <a:bodyPr wrap="square" rtlCol="0">
            <a:spAutoFit/>
          </a:bodyPr>
          <a:lstStyle/>
          <a:p>
            <a:r>
              <a:rPr lang="en-US" dirty="0"/>
              <a:t>Slide taken from lecture by Dr. Deepak Venugopal</a:t>
            </a:r>
          </a:p>
        </p:txBody>
      </p:sp>
      <p:sp>
        <p:nvSpPr>
          <p:cNvPr id="9" name="TextBox 8"/>
          <p:cNvSpPr txBox="1"/>
          <p:nvPr/>
        </p:nvSpPr>
        <p:spPr>
          <a:xfrm>
            <a:off x="1880315" y="399245"/>
            <a:ext cx="8358389" cy="523220"/>
          </a:xfrm>
          <a:prstGeom prst="rect">
            <a:avLst/>
          </a:prstGeom>
          <a:noFill/>
        </p:spPr>
        <p:txBody>
          <a:bodyPr wrap="square" rtlCol="0">
            <a:spAutoFit/>
          </a:bodyPr>
          <a:lstStyle/>
          <a:p>
            <a:r>
              <a:rPr lang="en-US" sz="2800" dirty="0"/>
              <a:t>Shift in Relationship in Computer Science</a:t>
            </a:r>
          </a:p>
        </p:txBody>
      </p:sp>
      <p:sp>
        <p:nvSpPr>
          <p:cNvPr id="44" name="Line 20"/>
          <p:cNvSpPr>
            <a:spLocks noChangeShapeType="1"/>
          </p:cNvSpPr>
          <p:nvPr/>
        </p:nvSpPr>
        <p:spPr bwMode="auto">
          <a:xfrm>
            <a:off x="2895600" y="4892839"/>
            <a:ext cx="914400" cy="0"/>
          </a:xfrm>
          <a:prstGeom prst="line">
            <a:avLst/>
          </a:prstGeom>
          <a:noFill/>
          <a:ln w="254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60052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CDCD-74FD-4D0F-AFE2-FA43AEEC5C31}"/>
              </a:ext>
            </a:extLst>
          </p:cNvPr>
          <p:cNvSpPr>
            <a:spLocks noGrp="1"/>
          </p:cNvSpPr>
          <p:nvPr>
            <p:ph type="title"/>
          </p:nvPr>
        </p:nvSpPr>
        <p:spPr/>
        <p:txBody>
          <a:bodyPr/>
          <a:lstStyle/>
          <a:p>
            <a:r>
              <a:rPr lang="en-US" dirty="0"/>
              <a:t>Anthropological Literature about Data Science</a:t>
            </a:r>
          </a:p>
        </p:txBody>
      </p:sp>
      <p:sp>
        <p:nvSpPr>
          <p:cNvPr id="3" name="Content Placeholder 2">
            <a:extLst>
              <a:ext uri="{FF2B5EF4-FFF2-40B4-BE49-F238E27FC236}">
                <a16:creationId xmlns:a16="http://schemas.microsoft.com/office/drawing/2014/main" id="{F5843D80-E0F6-43DA-9D3C-F508A4D25E2A}"/>
              </a:ext>
            </a:extLst>
          </p:cNvPr>
          <p:cNvSpPr>
            <a:spLocks noGrp="1"/>
          </p:cNvSpPr>
          <p:nvPr>
            <p:ph idx="1"/>
          </p:nvPr>
        </p:nvSpPr>
        <p:spPr>
          <a:xfrm>
            <a:off x="2589212" y="2012830"/>
            <a:ext cx="8915400" cy="3777622"/>
          </a:xfrm>
        </p:spPr>
        <p:txBody>
          <a:bodyPr/>
          <a:lstStyle/>
          <a:p>
            <a:pPr marL="0" indent="0">
              <a:buNone/>
            </a:pPr>
            <a:r>
              <a:rPr lang="en-US" dirty="0"/>
              <a:t>For anthropological theories about data science, I am most interested in the relationship they form with data science: </a:t>
            </a:r>
          </a:p>
        </p:txBody>
      </p:sp>
      <p:graphicFrame>
        <p:nvGraphicFramePr>
          <p:cNvPr id="4" name="Table 3">
            <a:extLst>
              <a:ext uri="{FF2B5EF4-FFF2-40B4-BE49-F238E27FC236}">
                <a16:creationId xmlns:a16="http://schemas.microsoft.com/office/drawing/2014/main" id="{AD6E57DA-FE2E-4732-95DD-87E692ABAEDC}"/>
              </a:ext>
            </a:extLst>
          </p:cNvPr>
          <p:cNvGraphicFramePr>
            <a:graphicFrameLocks noGrp="1"/>
          </p:cNvGraphicFramePr>
          <p:nvPr>
            <p:extLst>
              <p:ext uri="{D42A27DB-BD31-4B8C-83A1-F6EECF244321}">
                <p14:modId xmlns:p14="http://schemas.microsoft.com/office/powerpoint/2010/main" val="3570564180"/>
              </p:ext>
            </p:extLst>
          </p:nvPr>
        </p:nvGraphicFramePr>
        <p:xfrm>
          <a:off x="2589212" y="2869520"/>
          <a:ext cx="8223250" cy="3133029"/>
        </p:xfrm>
        <a:graphic>
          <a:graphicData uri="http://schemas.openxmlformats.org/drawingml/2006/table">
            <a:tbl>
              <a:tblPr firstRow="1" firstCol="1" bandRow="1">
                <a:tableStyleId>{5C22544A-7EE6-4342-B048-85BDC9FD1C3A}</a:tableStyleId>
              </a:tblPr>
              <a:tblGrid>
                <a:gridCol w="2168525">
                  <a:extLst>
                    <a:ext uri="{9D8B030D-6E8A-4147-A177-3AD203B41FA5}">
                      <a16:colId xmlns:a16="http://schemas.microsoft.com/office/drawing/2014/main" val="1909182972"/>
                    </a:ext>
                  </a:extLst>
                </a:gridCol>
                <a:gridCol w="6054725">
                  <a:extLst>
                    <a:ext uri="{9D8B030D-6E8A-4147-A177-3AD203B41FA5}">
                      <a16:colId xmlns:a16="http://schemas.microsoft.com/office/drawing/2014/main" val="1926659575"/>
                    </a:ext>
                  </a:extLst>
                </a:gridCol>
              </a:tblGrid>
              <a:tr h="0">
                <a:tc>
                  <a:txBody>
                    <a:bodyPr/>
                    <a:lstStyle/>
                    <a:p>
                      <a:pPr>
                        <a:lnSpc>
                          <a:spcPct val="200000"/>
                        </a:lnSpc>
                        <a:spcAft>
                          <a:spcPts val="0"/>
                        </a:spcAft>
                      </a:pPr>
                      <a:r>
                        <a:rPr lang="en-US" sz="1600" dirty="0">
                          <a:effectLst/>
                        </a:rPr>
                        <a:t>Relationship</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US" sz="1600" dirty="0">
                          <a:effectLst/>
                        </a:rPr>
                        <a:t>Definition</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870209"/>
                  </a:ext>
                </a:extLst>
              </a:tr>
              <a:tr h="0">
                <a:tc>
                  <a:txBody>
                    <a:bodyPr/>
                    <a:lstStyle/>
                    <a:p>
                      <a:pPr>
                        <a:lnSpc>
                          <a:spcPct val="200000"/>
                        </a:lnSpc>
                        <a:spcAft>
                          <a:spcPts val="0"/>
                        </a:spcAft>
                      </a:pPr>
                      <a:r>
                        <a:rPr lang="en-US" sz="1200" dirty="0">
                          <a:effectLst/>
                        </a:rPr>
                        <a:t>Anthropology </a:t>
                      </a:r>
                      <a:r>
                        <a:rPr lang="en-US" sz="1200" u="sng" dirty="0">
                          <a:effectLst/>
                        </a:rPr>
                        <a:t>of</a:t>
                      </a:r>
                      <a:r>
                        <a:rPr lang="en-US" sz="1200" dirty="0">
                          <a:effectLst/>
                        </a:rPr>
                        <a:t> Data Science</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Anthropological analysis of data science and/or data scientists</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9755108"/>
                  </a:ext>
                </a:extLst>
              </a:tr>
              <a:tr h="0">
                <a:tc>
                  <a:txBody>
                    <a:bodyPr/>
                    <a:lstStyle/>
                    <a:p>
                      <a:pPr>
                        <a:lnSpc>
                          <a:spcPct val="200000"/>
                        </a:lnSpc>
                        <a:spcAft>
                          <a:spcPts val="0"/>
                        </a:spcAft>
                      </a:pPr>
                      <a:r>
                        <a:rPr lang="en-US" sz="1200" dirty="0">
                          <a:effectLst/>
                        </a:rPr>
                        <a:t>Anthropology </a:t>
                      </a:r>
                      <a:r>
                        <a:rPr lang="en-US" sz="1200" u="sng" dirty="0">
                          <a:effectLst/>
                        </a:rPr>
                        <a:t>over</a:t>
                      </a:r>
                      <a:r>
                        <a:rPr lang="en-US" sz="1200" dirty="0">
                          <a:effectLst/>
                        </a:rPr>
                        <a:t> Data Science</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Perspectives that anthropology should oversee, regulate, or monitor data science work</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043394"/>
                  </a:ext>
                </a:extLst>
              </a:tr>
              <a:tr h="0">
                <a:tc>
                  <a:txBody>
                    <a:bodyPr/>
                    <a:lstStyle/>
                    <a:p>
                      <a:pPr>
                        <a:lnSpc>
                          <a:spcPct val="200000"/>
                        </a:lnSpc>
                        <a:spcAft>
                          <a:spcPts val="0"/>
                        </a:spcAft>
                      </a:pPr>
                      <a:r>
                        <a:rPr lang="en-US" sz="1200" dirty="0">
                          <a:effectLst/>
                        </a:rPr>
                        <a:t>Anthropology </a:t>
                      </a:r>
                      <a:r>
                        <a:rPr lang="en-US" sz="1200" u="sng" dirty="0">
                          <a:effectLst/>
                        </a:rPr>
                        <a:t>with</a:t>
                      </a:r>
                      <a:r>
                        <a:rPr lang="en-US" sz="1200" dirty="0">
                          <a:effectLst/>
                        </a:rPr>
                        <a:t> Data Science</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Collaborative work between the anthropology and data science</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9156072"/>
                  </a:ext>
                </a:extLst>
              </a:tr>
              <a:tr h="0">
                <a:tc>
                  <a:txBody>
                    <a:bodyPr/>
                    <a:lstStyle/>
                    <a:p>
                      <a:pPr>
                        <a:lnSpc>
                          <a:spcPct val="200000"/>
                        </a:lnSpc>
                        <a:spcAft>
                          <a:spcPts val="0"/>
                        </a:spcAft>
                      </a:pPr>
                      <a:r>
                        <a:rPr lang="en-US" sz="1200" dirty="0">
                          <a:effectLst/>
                        </a:rPr>
                        <a:t>Anthropology </a:t>
                      </a:r>
                      <a:r>
                        <a:rPr lang="en-US" sz="1200" u="sng" dirty="0">
                          <a:effectLst/>
                        </a:rPr>
                        <a:t>by</a:t>
                      </a:r>
                      <a:r>
                        <a:rPr lang="en-US" sz="1200" dirty="0">
                          <a:effectLst/>
                        </a:rPr>
                        <a:t> Data Science</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US" sz="1200" dirty="0">
                          <a:effectLst/>
                        </a:rPr>
                        <a:t>Using data science tools to conduct anthropological work</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012527"/>
                  </a:ext>
                </a:extLst>
              </a:tr>
            </a:tbl>
          </a:graphicData>
        </a:graphic>
      </p:graphicFrame>
    </p:spTree>
    <p:extLst>
      <p:ext uri="{BB962C8B-B14F-4D97-AF65-F5344CB8AC3E}">
        <p14:creationId xmlns:p14="http://schemas.microsoft.com/office/powerpoint/2010/main" val="250199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52CB-0873-48DA-B47E-9EE8574EC116}"/>
              </a:ext>
            </a:extLst>
          </p:cNvPr>
          <p:cNvSpPr>
            <a:spLocks noGrp="1"/>
          </p:cNvSpPr>
          <p:nvPr>
            <p:ph type="title"/>
          </p:nvPr>
        </p:nvSpPr>
        <p:spPr/>
        <p:txBody>
          <a:bodyPr/>
          <a:lstStyle/>
          <a:p>
            <a:r>
              <a:rPr lang="en-US" dirty="0"/>
              <a:t>Seaver’s Bastard Methodology</a:t>
            </a:r>
          </a:p>
        </p:txBody>
      </p:sp>
      <p:sp>
        <p:nvSpPr>
          <p:cNvPr id="3" name="Content Placeholder 2">
            <a:extLst>
              <a:ext uri="{FF2B5EF4-FFF2-40B4-BE49-F238E27FC236}">
                <a16:creationId xmlns:a16="http://schemas.microsoft.com/office/drawing/2014/main" id="{3DD6407B-2243-4351-AA0C-A35C29BFCF4A}"/>
              </a:ext>
            </a:extLst>
          </p:cNvPr>
          <p:cNvSpPr>
            <a:spLocks noGrp="1"/>
          </p:cNvSpPr>
          <p:nvPr>
            <p:ph sz="half" idx="1"/>
          </p:nvPr>
        </p:nvSpPr>
        <p:spPr/>
        <p:txBody>
          <a:bodyPr>
            <a:normAutofit fontScale="92500" lnSpcReduction="10000"/>
          </a:bodyPr>
          <a:lstStyle/>
          <a:p>
            <a:r>
              <a:rPr lang="en-US" u="sng" dirty="0"/>
              <a:t>Bastard methodology:</a:t>
            </a:r>
            <a:r>
              <a:rPr lang="en-US" dirty="0"/>
              <a:t> mishmash approach combining several disciplinary strategies/techniques based on what works to address a specific research question(s) or issue(s)</a:t>
            </a:r>
          </a:p>
          <a:p>
            <a:r>
              <a:rPr lang="en-US" dirty="0"/>
              <a:t>Data science techniques and ethnography are both bastard methodologies (2015:44-45). </a:t>
            </a:r>
          </a:p>
          <a:p>
            <a:r>
              <a:rPr lang="en-US" dirty="0"/>
              <a:t>I will call the opposite approach a </a:t>
            </a:r>
            <a:r>
              <a:rPr lang="en-US" u="sng" dirty="0"/>
              <a:t>purist</a:t>
            </a:r>
            <a:r>
              <a:rPr lang="en-US" dirty="0"/>
              <a:t> disciplinary approach:</a:t>
            </a:r>
          </a:p>
          <a:p>
            <a:pPr lvl="1"/>
            <a:r>
              <a:rPr lang="en-US" dirty="0"/>
              <a:t>Separating one’s disciplinary methodology to ground its rigor</a:t>
            </a:r>
          </a:p>
        </p:txBody>
      </p:sp>
      <p:sp>
        <p:nvSpPr>
          <p:cNvPr id="5" name="Rectangle 4">
            <a:extLst>
              <a:ext uri="{FF2B5EF4-FFF2-40B4-BE49-F238E27FC236}">
                <a16:creationId xmlns:a16="http://schemas.microsoft.com/office/drawing/2014/main" id="{587885D1-26BF-4055-A189-D9F8EC633991}"/>
              </a:ext>
            </a:extLst>
          </p:cNvPr>
          <p:cNvSpPr/>
          <p:nvPr/>
        </p:nvSpPr>
        <p:spPr>
          <a:xfrm>
            <a:off x="7729538" y="4552950"/>
            <a:ext cx="3738562" cy="246221"/>
          </a:xfrm>
          <a:prstGeom prst="rect">
            <a:avLst/>
          </a:prstGeom>
        </p:spPr>
        <p:txBody>
          <a:bodyPr wrap="square">
            <a:spAutoFit/>
          </a:bodyPr>
          <a:lstStyle/>
          <a:p>
            <a:r>
              <a:rPr lang="en-US" sz="1000" dirty="0"/>
              <a:t>https://twitter.com/docurbs/status/1007375834347376642</a:t>
            </a:r>
          </a:p>
        </p:txBody>
      </p:sp>
      <p:pic>
        <p:nvPicPr>
          <p:cNvPr id="2054" name="Picture 6" descr="https://pbs.twimg.com/media/DfrqqhlVAAAXW04.jpg">
            <a:extLst>
              <a:ext uri="{FF2B5EF4-FFF2-40B4-BE49-F238E27FC236}">
                <a16:creationId xmlns:a16="http://schemas.microsoft.com/office/drawing/2014/main" id="{F6E99F86-E112-458D-901E-9967FBC7851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1363" y="2179200"/>
            <a:ext cx="4313238" cy="22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6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52CB-0873-48DA-B47E-9EE8574EC116}"/>
              </a:ext>
            </a:extLst>
          </p:cNvPr>
          <p:cNvSpPr>
            <a:spLocks noGrp="1"/>
          </p:cNvSpPr>
          <p:nvPr>
            <p:ph type="title"/>
          </p:nvPr>
        </p:nvSpPr>
        <p:spPr/>
        <p:txBody>
          <a:bodyPr/>
          <a:lstStyle/>
          <a:p>
            <a:r>
              <a:rPr lang="en-US" dirty="0"/>
              <a:t>Seaver’s Bastard Methodology</a:t>
            </a:r>
          </a:p>
        </p:txBody>
      </p:sp>
      <p:sp>
        <p:nvSpPr>
          <p:cNvPr id="3" name="Content Placeholder 2">
            <a:extLst>
              <a:ext uri="{FF2B5EF4-FFF2-40B4-BE49-F238E27FC236}">
                <a16:creationId xmlns:a16="http://schemas.microsoft.com/office/drawing/2014/main" id="{3DD6407B-2243-4351-AA0C-A35C29BFCF4A}"/>
              </a:ext>
            </a:extLst>
          </p:cNvPr>
          <p:cNvSpPr>
            <a:spLocks noGrp="1"/>
          </p:cNvSpPr>
          <p:nvPr>
            <p:ph idx="1"/>
          </p:nvPr>
        </p:nvSpPr>
        <p:spPr>
          <a:xfrm>
            <a:off x="2589212" y="1571625"/>
            <a:ext cx="8915400" cy="4339597"/>
          </a:xfrm>
        </p:spPr>
        <p:txBody>
          <a:bodyPr>
            <a:normAutofit fontScale="92500" lnSpcReduction="10000"/>
          </a:bodyPr>
          <a:lstStyle/>
          <a:p>
            <a:r>
              <a:rPr lang="en-US" dirty="0"/>
              <a:t>“These relationships between methods are, by now, such disciplinary common sense that we might be surprised how much work goes into rehearsing and reinforcing them. Either ethnography and formal analysis compete for jurisdiction over concepts like ‘culture,’ or they enter into scripted collaborations with each other, drawing on their apparently complementary strengths. Often, these arguments about how big data and ethnography might get along rehearse claims that have defined ethnography and its relationship to other methods throughout ethnography's entire history.” (2015:37)</a:t>
            </a:r>
          </a:p>
          <a:p>
            <a:r>
              <a:rPr lang="en-US" dirty="0"/>
              <a:t>“Data scientists work as professional bastard-makers, combining data sets, algorithms, and epistemologies in unauthorized ways to produce illicit offspring” (43). </a:t>
            </a:r>
          </a:p>
          <a:p>
            <a:r>
              <a:rPr lang="en-US" dirty="0"/>
              <a:t>“Ethnography is a bastard too, breeding descriptions from illicit encounters, mixing conceptual schemes, and stirring the blood of experience with the ink of theory. As we examine the family situation of bastard algebra [data science], we will have to come to terms with the bastard status of ethnography itself, remaining open to the ubiquity and generative potential of epistemologies that overflow their borders and relate without permission” (44-45). </a:t>
            </a:r>
          </a:p>
        </p:txBody>
      </p:sp>
    </p:spTree>
    <p:extLst>
      <p:ext uri="{BB962C8B-B14F-4D97-AF65-F5344CB8AC3E}">
        <p14:creationId xmlns:p14="http://schemas.microsoft.com/office/powerpoint/2010/main" val="26027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054B83-42BA-40C4-84B3-1B93FE51B472}"/>
              </a:ext>
            </a:extLst>
          </p:cNvPr>
          <p:cNvSpPr>
            <a:spLocks noGrp="1"/>
          </p:cNvSpPr>
          <p:nvPr>
            <p:ph sz="half" idx="1"/>
          </p:nvPr>
        </p:nvSpPr>
        <p:spPr>
          <a:xfrm>
            <a:off x="6995365" y="833436"/>
            <a:ext cx="4313864" cy="4889431"/>
          </a:xfrm>
        </p:spPr>
        <p:txBody>
          <a:bodyPr/>
          <a:lstStyle/>
          <a:p>
            <a:pPr marL="0" indent="0" algn="ctr">
              <a:buNone/>
            </a:pPr>
            <a:r>
              <a:rPr lang="en-US" sz="2800" u="sng" dirty="0"/>
              <a:t>Anthropology </a:t>
            </a:r>
            <a:r>
              <a:rPr lang="en-US" sz="2800" i="1" u="sng" dirty="0"/>
              <a:t>by </a:t>
            </a:r>
            <a:r>
              <a:rPr lang="en-US" sz="2800" u="sng" dirty="0"/>
              <a:t>Data Science</a:t>
            </a:r>
          </a:p>
          <a:p>
            <a:r>
              <a:rPr lang="en-US" dirty="0"/>
              <a:t>Integrative</a:t>
            </a:r>
          </a:p>
          <a:p>
            <a:r>
              <a:rPr lang="en-US" dirty="0"/>
              <a:t>Entangles the two through cross-pollination</a:t>
            </a:r>
          </a:p>
          <a:p>
            <a:r>
              <a:rPr lang="en-US" dirty="0"/>
              <a:t>Combine at the level of practice: make adjustments to our practice</a:t>
            </a:r>
          </a:p>
          <a:p>
            <a:r>
              <a:rPr lang="en-US" u="sng" dirty="0"/>
              <a:t>Action:</a:t>
            </a:r>
            <a:r>
              <a:rPr lang="en-US" dirty="0"/>
              <a:t> Incorporate data science techniques into our ethnographic toolkit as a way to cross-pollinate</a:t>
            </a:r>
          </a:p>
          <a:p>
            <a:endParaRPr lang="en-US" u="sng" dirty="0"/>
          </a:p>
          <a:p>
            <a:endParaRPr lang="en-US" dirty="0"/>
          </a:p>
        </p:txBody>
      </p:sp>
      <p:sp>
        <p:nvSpPr>
          <p:cNvPr id="5" name="Content Placeholder 4">
            <a:extLst>
              <a:ext uri="{FF2B5EF4-FFF2-40B4-BE49-F238E27FC236}">
                <a16:creationId xmlns:a16="http://schemas.microsoft.com/office/drawing/2014/main" id="{FC1B5528-6C9F-4B24-944C-29107097FCD3}"/>
              </a:ext>
            </a:extLst>
          </p:cNvPr>
          <p:cNvSpPr>
            <a:spLocks noGrp="1"/>
          </p:cNvSpPr>
          <p:nvPr>
            <p:ph sz="half" idx="2"/>
          </p:nvPr>
        </p:nvSpPr>
        <p:spPr>
          <a:xfrm>
            <a:off x="2681501" y="833435"/>
            <a:ext cx="4313864" cy="4889431"/>
          </a:xfrm>
        </p:spPr>
        <p:txBody>
          <a:bodyPr/>
          <a:lstStyle/>
          <a:p>
            <a:pPr marL="0" indent="0" algn="ctr">
              <a:buNone/>
            </a:pPr>
            <a:r>
              <a:rPr lang="en-US" sz="2800" u="sng" dirty="0"/>
              <a:t>Anthropology </a:t>
            </a:r>
            <a:r>
              <a:rPr lang="en-US" sz="2800" i="1" u="sng" dirty="0"/>
              <a:t>with</a:t>
            </a:r>
            <a:r>
              <a:rPr lang="en-US" sz="2800" u="sng" dirty="0"/>
              <a:t> Data Science</a:t>
            </a:r>
          </a:p>
          <a:p>
            <a:r>
              <a:rPr lang="en-US" dirty="0"/>
              <a:t>Collaborative</a:t>
            </a:r>
          </a:p>
          <a:p>
            <a:r>
              <a:rPr lang="en-US" dirty="0"/>
              <a:t>Separate but complementary </a:t>
            </a:r>
          </a:p>
          <a:p>
            <a:r>
              <a:rPr lang="en-US" dirty="0"/>
              <a:t>Combine at the level of people: specialists/people work together</a:t>
            </a:r>
          </a:p>
          <a:p>
            <a:r>
              <a:rPr lang="en-US" u="sng" dirty="0"/>
              <a:t>Action:</a:t>
            </a:r>
            <a:r>
              <a:rPr lang="en-US" dirty="0"/>
              <a:t> Seek to work collaboratively data scientists, advancing the value of our “part” of that work</a:t>
            </a:r>
            <a:endParaRPr lang="en-US" u="sng" dirty="0"/>
          </a:p>
          <a:p>
            <a:endParaRPr lang="en-US" dirty="0"/>
          </a:p>
        </p:txBody>
      </p:sp>
    </p:spTree>
    <p:extLst>
      <p:ext uri="{BB962C8B-B14F-4D97-AF65-F5344CB8AC3E}">
        <p14:creationId xmlns:p14="http://schemas.microsoft.com/office/powerpoint/2010/main" val="31231906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456</TotalTime>
  <Words>1622</Words>
  <Application>Microsoft Office PowerPoint</Application>
  <PresentationFormat>Widescreen</PresentationFormat>
  <Paragraphs>220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 3</vt:lpstr>
      <vt:lpstr>Wisp</vt:lpstr>
      <vt:lpstr>Anthropology by Data Science: The EPIC Project with Indicia Consulting as an Exploratory Case Study</vt:lpstr>
      <vt:lpstr>Introduction</vt:lpstr>
      <vt:lpstr>Definitions</vt:lpstr>
      <vt:lpstr>Interconnections</vt:lpstr>
      <vt:lpstr>PowerPoint Presentation</vt:lpstr>
      <vt:lpstr>Anthropological Literature about Data Science</vt:lpstr>
      <vt:lpstr>Seaver’s Bastard Methodology</vt:lpstr>
      <vt:lpstr>Seaver’s Bastard Methodology</vt:lpstr>
      <vt:lpstr>PowerPoint Presentation</vt:lpstr>
      <vt:lpstr>Project History</vt:lpstr>
      <vt:lpstr>Task 6 Project Goal</vt:lpstr>
      <vt:lpstr>Cyber Status</vt:lpstr>
      <vt:lpstr>Decision Tree Modeling</vt:lpstr>
      <vt:lpstr>Stages of EDTM</vt:lpstr>
      <vt:lpstr>PowerPoint Presentation</vt:lpstr>
      <vt:lpstr>Stages of CART</vt:lpstr>
      <vt:lpstr>PowerPoint Presentation</vt:lpstr>
      <vt:lpstr>Project Strengths</vt:lpstr>
      <vt:lpstr>Project Weaknesses</vt:lpstr>
      <vt:lpstr>Strategy to Address Weaknesses </vt:lpstr>
      <vt:lpstr>Conclusion</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swphiker@gmail.com</dc:creator>
  <cp:lastModifiedBy>swphiker@gmail.com</cp:lastModifiedBy>
  <cp:revision>80</cp:revision>
  <dcterms:created xsi:type="dcterms:W3CDTF">2018-11-26T12:44:54Z</dcterms:created>
  <dcterms:modified xsi:type="dcterms:W3CDTF">2018-11-30T14:38:02Z</dcterms:modified>
</cp:coreProperties>
</file>