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82" r:id="rId19"/>
    <p:sldId id="275" r:id="rId20"/>
    <p:sldId id="276" r:id="rId21"/>
    <p:sldId id="284" r:id="rId22"/>
    <p:sldId id="280" r:id="rId23"/>
    <p:sldId id="277" r:id="rId24"/>
    <p:sldId id="278" r:id="rId25"/>
    <p:sldId id="283" r:id="rId26"/>
    <p:sldId id="279" r:id="rId27"/>
    <p:sldId id="28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1B0D44-2065-4C17-8516-45A73E06B338}" type="datetimeFigureOut">
              <a:rPr lang="en-US" smtClean="0"/>
              <a:t>4/4/2018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C4C533-E927-4F5A-9ABA-F8707E105C74}" type="slidenum">
              <a:rPr lang="en-US" smtClean="0"/>
              <a:t>‹#›</a:t>
            </a:fld>
            <a:endParaRPr lang="en-US" dirty="0"/>
          </a:p>
        </p:txBody>
      </p:sp>
    </p:spTree>
    <p:extLst>
      <p:ext uri="{BB962C8B-B14F-4D97-AF65-F5344CB8AC3E}">
        <p14:creationId xmlns:p14="http://schemas.microsoft.com/office/powerpoint/2010/main" val="3843259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Assuming you know traditional programming, this is how machine learning differs from traditional programming.  In traditional programming, you have access to the data, you will look at the data and transform it into knowledge that a computer can understand, namely a program. This model is not scalable for “Big data” or even “moderate data” because imagine how many smart analysts will you need and even if you have a smart analyst, he/she does not have enough brain power to parse through large amount of data. The beauty of machine learning is that it is more scalable. You feed it data and desired output and the machine learning algorithm will automatically output a program for you. </a:t>
            </a:r>
          </a:p>
          <a:p>
            <a:endParaRPr lang="en-US" dirty="0" smtClean="0"/>
          </a:p>
          <a:p>
            <a:r>
              <a:rPr lang="en-US" dirty="0" smtClean="0"/>
              <a:t>Another reason for preferring machine</a:t>
            </a:r>
            <a:r>
              <a:rPr lang="en-US" baseline="0" dirty="0" smtClean="0"/>
              <a:t> learning over traditional programming is that we are entering the era of Big data. There is a deluge of data which calls for automated methods of data analysis, which is what machine learning provides.</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1FCA4BD-69B4-4CCF-A566-024B6F1E4475}" type="slidenum">
              <a:rPr lang="en-US" smtClean="0"/>
              <a:t>3</a:t>
            </a:fld>
            <a:endParaRPr lang="en-US" dirty="0"/>
          </a:p>
        </p:txBody>
      </p:sp>
    </p:spTree>
    <p:extLst>
      <p:ext uri="{BB962C8B-B14F-4D97-AF65-F5344CB8AC3E}">
        <p14:creationId xmlns:p14="http://schemas.microsoft.com/office/powerpoint/2010/main" val="3596334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4/4/2018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Computerized Knowledge Production: Machine Learning Models as Social Actors</a:t>
            </a:r>
            <a:br>
              <a:rPr lang="en-US" dirty="0"/>
            </a:br>
            <a:endParaRPr lang="en-US" dirty="0"/>
          </a:p>
        </p:txBody>
      </p:sp>
      <p:sp>
        <p:nvSpPr>
          <p:cNvPr id="3" name="Subtitle 2"/>
          <p:cNvSpPr>
            <a:spLocks noGrp="1"/>
          </p:cNvSpPr>
          <p:nvPr>
            <p:ph type="subTitle" idx="1"/>
          </p:nvPr>
        </p:nvSpPr>
        <p:spPr/>
        <p:txBody>
          <a:bodyPr/>
          <a:lstStyle/>
          <a:p>
            <a:r>
              <a:rPr lang="en-US" dirty="0" smtClean="0"/>
              <a:t>Stephen Paff</a:t>
            </a:r>
            <a:endParaRPr lang="en-US" dirty="0"/>
          </a:p>
        </p:txBody>
      </p:sp>
    </p:spTree>
    <p:extLst>
      <p:ext uri="{BB962C8B-B14F-4D97-AF65-F5344CB8AC3E}">
        <p14:creationId xmlns:p14="http://schemas.microsoft.com/office/powerpoint/2010/main" val="4033879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Faith/Trust in Machine Learning</a:t>
            </a:r>
            <a:endParaRPr lang="en-US" dirty="0"/>
          </a:p>
        </p:txBody>
      </p:sp>
      <p:sp>
        <p:nvSpPr>
          <p:cNvPr id="3" name="Content Placeholder 2"/>
          <p:cNvSpPr>
            <a:spLocks noGrp="1"/>
          </p:cNvSpPr>
          <p:nvPr>
            <p:ph idx="1"/>
          </p:nvPr>
        </p:nvSpPr>
        <p:spPr/>
        <p:txBody>
          <a:bodyPr/>
          <a:lstStyle/>
          <a:p>
            <a:pPr marL="0" indent="0">
              <a:buNone/>
            </a:pPr>
            <a:r>
              <a:rPr lang="en-US" dirty="0" smtClean="0"/>
              <a:t>Ethnographically analyze </a:t>
            </a:r>
            <a:r>
              <a:rPr lang="en-US" dirty="0"/>
              <a:t>h</a:t>
            </a:r>
            <a:r>
              <a:rPr lang="en-US" dirty="0" smtClean="0"/>
              <a:t>ow faith in machine learning drive action in the here and now</a:t>
            </a:r>
          </a:p>
          <a:p>
            <a:pPr marL="0" indent="0">
              <a:buNone/>
            </a:pPr>
            <a:endParaRPr lang="en-US" dirty="0" smtClean="0"/>
          </a:p>
          <a:p>
            <a:pPr marL="0" indent="0">
              <a:buNone/>
            </a:pPr>
            <a:r>
              <a:rPr lang="en-US" dirty="0" smtClean="0"/>
              <a:t>Examples: </a:t>
            </a:r>
          </a:p>
          <a:p>
            <a:r>
              <a:rPr lang="en-US" dirty="0"/>
              <a:t>Thomas, Nafus, and Sherman (</a:t>
            </a:r>
            <a:r>
              <a:rPr lang="en-US" dirty="0" smtClean="0"/>
              <a:t>2018)</a:t>
            </a:r>
          </a:p>
          <a:p>
            <a:r>
              <a:rPr lang="en-US" dirty="0" smtClean="0"/>
              <a:t>Bucher </a:t>
            </a:r>
            <a:r>
              <a:rPr lang="en-US" dirty="0"/>
              <a:t>(2016</a:t>
            </a:r>
            <a:r>
              <a:rPr lang="en-US" dirty="0" smtClean="0"/>
              <a:t>)</a:t>
            </a:r>
          </a:p>
          <a:p>
            <a:pPr marL="0" indent="0">
              <a:buNone/>
            </a:pPr>
            <a:endParaRPr lang="en-US" dirty="0"/>
          </a:p>
          <a:p>
            <a:pPr marL="0" indent="0">
              <a:buNone/>
            </a:pPr>
            <a:r>
              <a:rPr lang="en-US" dirty="0" smtClean="0"/>
              <a:t>“People position algorithms in ways that make algorithms promise more than they can deliver in strictly material terms…. This is the moment of social creativity when faith in a promise delivers possibility” (Thomas 2018:4). </a:t>
            </a:r>
            <a:endParaRPr lang="en-US" dirty="0"/>
          </a:p>
        </p:txBody>
      </p:sp>
    </p:spTree>
    <p:extLst>
      <p:ext uri="{BB962C8B-B14F-4D97-AF65-F5344CB8AC3E}">
        <p14:creationId xmlns:p14="http://schemas.microsoft.com/office/powerpoint/2010/main" val="1588169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Ethnography is key</a:t>
            </a:r>
            <a:endParaRPr lang="en-US" dirty="0"/>
          </a:p>
        </p:txBody>
      </p:sp>
      <p:sp>
        <p:nvSpPr>
          <p:cNvPr id="3" name="Content Placeholder 2"/>
          <p:cNvSpPr>
            <a:spLocks noGrp="1"/>
          </p:cNvSpPr>
          <p:nvPr>
            <p:ph idx="1"/>
          </p:nvPr>
        </p:nvSpPr>
        <p:spPr/>
        <p:txBody>
          <a:bodyPr/>
          <a:lstStyle/>
          <a:p>
            <a:r>
              <a:rPr lang="en-US" dirty="0" smtClean="0"/>
              <a:t>Ethnography is still the best way to understand what these systems look like on the ground. </a:t>
            </a:r>
          </a:p>
          <a:p>
            <a:r>
              <a:rPr lang="en-US" dirty="0" smtClean="0"/>
              <a:t>In this topic, this is best done by refocusing ethnographic research on machine learning and data scientists, instead of big data. </a:t>
            </a:r>
          </a:p>
        </p:txBody>
      </p:sp>
    </p:spTree>
    <p:extLst>
      <p:ext uri="{BB962C8B-B14F-4D97-AF65-F5344CB8AC3E}">
        <p14:creationId xmlns:p14="http://schemas.microsoft.com/office/powerpoint/2010/main" val="2005641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2: </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Main Argument: </a:t>
            </a:r>
          </a:p>
          <a:p>
            <a:pPr marL="0" lvl="0" indent="0">
              <a:buNone/>
            </a:pPr>
            <a:r>
              <a:rPr lang="en-US" sz="3200" dirty="0" smtClean="0"/>
              <a:t>We need to work to bridge </a:t>
            </a:r>
            <a:r>
              <a:rPr lang="en-US" sz="3200" dirty="0"/>
              <a:t>the gap between </a:t>
            </a:r>
            <a:r>
              <a:rPr lang="en-US" sz="3200" dirty="0" smtClean="0"/>
              <a:t>machine learning approaches </a:t>
            </a:r>
            <a:r>
              <a:rPr lang="en-US" sz="3200" dirty="0"/>
              <a:t>and </a:t>
            </a:r>
            <a:r>
              <a:rPr lang="en-US" sz="3200" dirty="0" smtClean="0"/>
              <a:t>ethnography</a:t>
            </a:r>
            <a:endParaRPr lang="en-US" sz="3200" dirty="0"/>
          </a:p>
        </p:txBody>
      </p:sp>
    </p:spTree>
    <p:extLst>
      <p:ext uri="{BB962C8B-B14F-4D97-AF65-F5344CB8AC3E}">
        <p14:creationId xmlns:p14="http://schemas.microsoft.com/office/powerpoint/2010/main" val="2601361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Cross-Collaboration</a:t>
            </a:r>
            <a:endParaRPr lang="en-US" dirty="0"/>
          </a:p>
        </p:txBody>
      </p:sp>
      <p:sp>
        <p:nvSpPr>
          <p:cNvPr id="3" name="Content Placeholder 2"/>
          <p:cNvSpPr>
            <a:spLocks noGrp="1"/>
          </p:cNvSpPr>
          <p:nvPr>
            <p:ph idx="1"/>
          </p:nvPr>
        </p:nvSpPr>
        <p:spPr/>
        <p:txBody>
          <a:bodyPr/>
          <a:lstStyle/>
          <a:p>
            <a:r>
              <a:rPr lang="en-US" dirty="0" smtClean="0"/>
              <a:t>Anthropology and data science have much they should learn from each other and need to speak to/with each other more. </a:t>
            </a:r>
          </a:p>
          <a:p>
            <a:r>
              <a:rPr lang="en-US" dirty="0" smtClean="0"/>
              <a:t>Because this is an anthropology conference, I will focus on how what anthropologists can learn from data science. </a:t>
            </a:r>
          </a:p>
          <a:p>
            <a:r>
              <a:rPr lang="en-US" dirty="0" smtClean="0"/>
              <a:t>I will focus on three areas: </a:t>
            </a:r>
          </a:p>
          <a:p>
            <a:pPr marL="800100" lvl="1" indent="-342900">
              <a:buFont typeface="+mj-lt"/>
              <a:buAutoNum type="arabicPeriod"/>
            </a:pPr>
            <a:r>
              <a:rPr lang="en-US" dirty="0" smtClean="0"/>
              <a:t>How machine learning can shed new light into the quantitative/qualitative debate</a:t>
            </a:r>
          </a:p>
          <a:p>
            <a:pPr marL="800100" lvl="1" indent="-342900">
              <a:buFont typeface="+mj-lt"/>
              <a:buAutoNum type="arabicPeriod"/>
            </a:pPr>
            <a:r>
              <a:rPr lang="en-US" dirty="0" smtClean="0"/>
              <a:t>Creative ways to use machine learning in ethnographies</a:t>
            </a:r>
          </a:p>
          <a:p>
            <a:pPr marL="800100" lvl="1" indent="-342900">
              <a:buFont typeface="+mj-lt"/>
              <a:buAutoNum type="arabicPeriod"/>
            </a:pPr>
            <a:r>
              <a:rPr lang="en-US" dirty="0" smtClean="0"/>
              <a:t>Ways to work along side of machine learners in algorithm development </a:t>
            </a:r>
          </a:p>
        </p:txBody>
      </p:sp>
    </p:spTree>
    <p:extLst>
      <p:ext uri="{BB962C8B-B14F-4D97-AF65-F5344CB8AC3E}">
        <p14:creationId xmlns:p14="http://schemas.microsoft.com/office/powerpoint/2010/main" val="4215205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Qualitative/Quantitative Debate</a:t>
            </a:r>
            <a:endParaRPr lang="en-US" dirty="0"/>
          </a:p>
        </p:txBody>
      </p:sp>
      <p:sp>
        <p:nvSpPr>
          <p:cNvPr id="3" name="Content Placeholder 2"/>
          <p:cNvSpPr>
            <a:spLocks noGrp="1"/>
          </p:cNvSpPr>
          <p:nvPr>
            <p:ph idx="1"/>
          </p:nvPr>
        </p:nvSpPr>
        <p:spPr>
          <a:xfrm>
            <a:off x="2589212" y="1905000"/>
            <a:ext cx="8915400" cy="4006222"/>
          </a:xfrm>
        </p:spPr>
        <p:txBody>
          <a:bodyPr>
            <a:normAutofit/>
          </a:bodyPr>
          <a:lstStyle/>
          <a:p>
            <a:pPr marL="0" indent="0">
              <a:buNone/>
            </a:pPr>
            <a:r>
              <a:rPr lang="en-US" dirty="0" smtClean="0"/>
              <a:t>Common dichotomies based on qualitative/quantitative debates: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a:t>C</a:t>
            </a:r>
            <a:r>
              <a:rPr lang="en-US" dirty="0" smtClean="0"/>
              <a:t>reated a false association of mathematics with deductive, top-down thinking. </a:t>
            </a:r>
          </a:p>
          <a:p>
            <a:pPr marL="0" indent="0">
              <a:buNone/>
            </a:pPr>
            <a:r>
              <a:rPr lang="en-US" dirty="0" smtClean="0"/>
              <a:t>Many machine learning techniques break these simple molds. </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93736592"/>
              </p:ext>
            </p:extLst>
          </p:nvPr>
        </p:nvGraphicFramePr>
        <p:xfrm>
          <a:off x="2589212" y="2721238"/>
          <a:ext cx="8128000" cy="148336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algn="ctr"/>
                      <a:r>
                        <a:rPr lang="en-US" dirty="0" smtClean="0"/>
                        <a:t>Qualitative Research</a:t>
                      </a:r>
                      <a:endParaRPr lang="en-US" dirty="0"/>
                    </a:p>
                  </a:txBody>
                  <a:tcPr/>
                </a:tc>
                <a:tc>
                  <a:txBody>
                    <a:bodyPr/>
                    <a:lstStyle/>
                    <a:p>
                      <a:pPr algn="ctr"/>
                      <a:r>
                        <a:rPr lang="en-US" dirty="0" smtClean="0"/>
                        <a:t>Quantitative</a:t>
                      </a:r>
                      <a:r>
                        <a:rPr lang="en-US" baseline="0" dirty="0" smtClean="0"/>
                        <a:t> Research</a:t>
                      </a:r>
                      <a:endParaRPr lang="en-US" dirty="0"/>
                    </a:p>
                  </a:txBody>
                  <a:tcPr/>
                </a:tc>
              </a:tr>
              <a:tr h="370840">
                <a:tc>
                  <a:txBody>
                    <a:bodyPr/>
                    <a:lstStyle/>
                    <a:p>
                      <a:r>
                        <a:rPr lang="en-US" dirty="0" smtClean="0"/>
                        <a:t>Inductive (open-ended)</a:t>
                      </a:r>
                      <a:endParaRPr lang="en-US" dirty="0"/>
                    </a:p>
                  </a:txBody>
                  <a:tcPr/>
                </a:tc>
                <a:tc>
                  <a:txBody>
                    <a:bodyPr/>
                    <a:lstStyle/>
                    <a:p>
                      <a:r>
                        <a:rPr lang="en-US" dirty="0" smtClean="0"/>
                        <a:t>Deductive (close-ended)</a:t>
                      </a:r>
                      <a:endParaRPr lang="en-US" dirty="0"/>
                    </a:p>
                  </a:txBody>
                  <a:tcPr/>
                </a:tc>
              </a:tr>
              <a:tr h="370840">
                <a:tc>
                  <a:txBody>
                    <a:bodyPr/>
                    <a:lstStyle/>
                    <a:p>
                      <a:r>
                        <a:rPr lang="en-US" dirty="0" smtClean="0"/>
                        <a:t>Flexible/Ground-Up</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Prescriptive/Top-down</a:t>
                      </a:r>
                      <a:endParaRPr lang="en-US" dirty="0"/>
                    </a:p>
                  </a:txBody>
                  <a:tcPr/>
                </a:tc>
              </a:tr>
              <a:tr h="370840">
                <a:tc>
                  <a:txBody>
                    <a:bodyPr/>
                    <a:lstStyle/>
                    <a:p>
                      <a:r>
                        <a:rPr lang="en-US" dirty="0" smtClean="0"/>
                        <a:t>Subjective/Touchy-feely</a:t>
                      </a:r>
                      <a:endParaRPr lang="en-US" dirty="0"/>
                    </a:p>
                  </a:txBody>
                  <a:tcPr/>
                </a:tc>
                <a:tc>
                  <a:txBody>
                    <a:bodyPr/>
                    <a:lstStyle/>
                    <a:p>
                      <a:r>
                        <a:rPr lang="en-US" dirty="0" smtClean="0"/>
                        <a:t>Logical/mathematical</a:t>
                      </a:r>
                      <a:endParaRPr lang="en-US" dirty="0"/>
                    </a:p>
                  </a:txBody>
                  <a:tcPr/>
                </a:tc>
              </a:tr>
            </a:tbl>
          </a:graphicData>
        </a:graphic>
      </p:graphicFrame>
    </p:spTree>
    <p:extLst>
      <p:ext uri="{BB962C8B-B14F-4D97-AF65-F5344CB8AC3E}">
        <p14:creationId xmlns:p14="http://schemas.microsoft.com/office/powerpoint/2010/main" val="12000035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Approach</a:t>
            </a:r>
            <a:endParaRPr lang="en-US" dirty="0"/>
          </a:p>
        </p:txBody>
      </p:sp>
      <p:sp>
        <p:nvSpPr>
          <p:cNvPr id="3" name="Content Placeholder 2"/>
          <p:cNvSpPr>
            <a:spLocks noGrp="1"/>
          </p:cNvSpPr>
          <p:nvPr>
            <p:ph idx="1"/>
          </p:nvPr>
        </p:nvSpPr>
        <p:spPr/>
        <p:txBody>
          <a:bodyPr/>
          <a:lstStyle/>
          <a:p>
            <a:pPr marL="0" indent="0">
              <a:buNone/>
            </a:pPr>
            <a:r>
              <a:rPr lang="en-US" dirty="0" smtClean="0"/>
              <a:t>Many machine learning systems (particularly unsupervised learning) are:</a:t>
            </a:r>
          </a:p>
          <a:p>
            <a:r>
              <a:rPr lang="en-US" dirty="0"/>
              <a:t>B</a:t>
            </a:r>
            <a:r>
              <a:rPr lang="en-US" dirty="0" smtClean="0"/>
              <a:t>oth </a:t>
            </a:r>
            <a:r>
              <a:rPr lang="en-US" u="sng" dirty="0"/>
              <a:t>mathematical</a:t>
            </a:r>
            <a:r>
              <a:rPr lang="en-US" dirty="0"/>
              <a:t> </a:t>
            </a:r>
            <a:r>
              <a:rPr lang="en-US" dirty="0" smtClean="0"/>
              <a:t>and </a:t>
            </a:r>
            <a:r>
              <a:rPr lang="en-US" u="sng" dirty="0" smtClean="0"/>
              <a:t>inductive </a:t>
            </a:r>
          </a:p>
          <a:p>
            <a:r>
              <a:rPr lang="en-US" dirty="0"/>
              <a:t>L</a:t>
            </a:r>
            <a:r>
              <a:rPr lang="en-US" dirty="0" smtClean="0"/>
              <a:t>ike ethnography, building self-constructing approaches, not top-down </a:t>
            </a:r>
          </a:p>
          <a:p>
            <a:r>
              <a:rPr lang="en-US" dirty="0"/>
              <a:t>I</a:t>
            </a:r>
            <a:r>
              <a:rPr lang="en-US" dirty="0" smtClean="0"/>
              <a:t>nterprevist research questions</a:t>
            </a:r>
          </a:p>
          <a:p>
            <a:r>
              <a:rPr lang="en-US" dirty="0" smtClean="0"/>
              <a:t>Could connect well with ethnography and could shed new light into these well-worn qualitative/quantitative battles. </a:t>
            </a:r>
          </a:p>
          <a:p>
            <a:pPr marL="0" indent="0">
              <a:buNone/>
            </a:pPr>
            <a:endParaRPr lang="en-US" dirty="0"/>
          </a:p>
          <a:p>
            <a:pPr marL="0" indent="0">
              <a:buNone/>
            </a:pPr>
            <a:r>
              <a:rPr lang="en-US" dirty="0" smtClean="0"/>
              <a:t>(Not all are and some model more typical quantitative approaches.) </a:t>
            </a:r>
          </a:p>
        </p:txBody>
      </p:sp>
    </p:spTree>
    <p:extLst>
      <p:ext uri="{BB962C8B-B14F-4D97-AF65-F5344CB8AC3E}">
        <p14:creationId xmlns:p14="http://schemas.microsoft.com/office/powerpoint/2010/main" val="12701770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Learning</a:t>
            </a:r>
            <a:endParaRPr lang="en-US" dirty="0"/>
          </a:p>
        </p:txBody>
      </p:sp>
      <p:sp>
        <p:nvSpPr>
          <p:cNvPr id="3" name="Content Placeholder 2"/>
          <p:cNvSpPr>
            <a:spLocks noGrp="1"/>
          </p:cNvSpPr>
          <p:nvPr>
            <p:ph idx="1"/>
          </p:nvPr>
        </p:nvSpPr>
        <p:spPr>
          <a:xfrm>
            <a:off x="2589212" y="1695718"/>
            <a:ext cx="8915400" cy="3777622"/>
          </a:xfrm>
        </p:spPr>
        <p:txBody>
          <a:bodyPr/>
          <a:lstStyle/>
          <a:p>
            <a:pPr marL="0" indent="0">
              <a:buNone/>
            </a:pPr>
            <a:r>
              <a:rPr lang="en-US" dirty="0" smtClean="0"/>
              <a:t>Several scholars have developed strategies for using machine learning in ethnographies: </a:t>
            </a:r>
          </a:p>
          <a:p>
            <a:pPr>
              <a:buFont typeface="+mj-lt"/>
              <a:buAutoNum type="arabicPeriod"/>
            </a:pPr>
            <a:r>
              <a:rPr lang="en-US" dirty="0" smtClean="0"/>
              <a:t>Giaccardi’s (2014) Thing Ethnography</a:t>
            </a:r>
          </a:p>
          <a:p>
            <a:pPr>
              <a:buFont typeface="+mj-lt"/>
              <a:buAutoNum type="arabicPeriod"/>
            </a:pPr>
            <a:r>
              <a:rPr lang="en-US" dirty="0" smtClean="0"/>
              <a:t>Faßler’s (2013) Inter-creativity </a:t>
            </a:r>
          </a:p>
          <a:p>
            <a:pPr>
              <a:buFont typeface="+mj-lt"/>
              <a:buAutoNum type="arabicPeriod"/>
            </a:pPr>
            <a:r>
              <a:rPr lang="en-US" dirty="0" smtClean="0"/>
              <a:t>Geiger’s (2011) Trace Ethnography</a:t>
            </a:r>
          </a:p>
          <a:p>
            <a:pPr>
              <a:buFont typeface="+mj-lt"/>
              <a:buAutoNum type="arabicPeriod"/>
            </a:pPr>
            <a:r>
              <a:rPr lang="en-US" dirty="0" smtClean="0"/>
              <a:t>Haines’s </a:t>
            </a:r>
            <a:r>
              <a:rPr lang="en-US" dirty="0"/>
              <a:t>(2017) </a:t>
            </a:r>
            <a:r>
              <a:rPr lang="en-US" dirty="0" smtClean="0"/>
              <a:t>Multi-Dimensional Ethnography </a:t>
            </a:r>
            <a:endParaRPr lang="en-US" dirty="0"/>
          </a:p>
          <a:p>
            <a:pPr>
              <a:buFont typeface="+mj-lt"/>
              <a:buAutoNum type="arabicPeriod"/>
            </a:pPr>
            <a:r>
              <a:rPr lang="en-US" dirty="0" smtClean="0"/>
              <a:t>Madsen’s (2018) Transversal Collaboration </a:t>
            </a:r>
          </a:p>
          <a:p>
            <a:pPr marL="0" indent="0">
              <a:buNone/>
            </a:pPr>
            <a:endParaRPr lang="en-US" dirty="0"/>
          </a:p>
        </p:txBody>
      </p:sp>
    </p:spTree>
    <p:extLst>
      <p:ext uri="{BB962C8B-B14F-4D97-AF65-F5344CB8AC3E}">
        <p14:creationId xmlns:p14="http://schemas.microsoft.com/office/powerpoint/2010/main" val="439713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Ethnographies of Machine Learning</a:t>
            </a:r>
            <a:endParaRPr lang="en-US" dirty="0"/>
          </a:p>
        </p:txBody>
      </p:sp>
      <p:sp>
        <p:nvSpPr>
          <p:cNvPr id="3" name="Content Placeholder 2"/>
          <p:cNvSpPr>
            <a:spLocks noGrp="1"/>
          </p:cNvSpPr>
          <p:nvPr>
            <p:ph idx="1"/>
          </p:nvPr>
        </p:nvSpPr>
        <p:spPr>
          <a:xfrm>
            <a:off x="2592925" y="1905000"/>
            <a:ext cx="8915400" cy="3777622"/>
          </a:xfrm>
        </p:spPr>
        <p:txBody>
          <a:bodyPr/>
          <a:lstStyle/>
          <a:p>
            <a:r>
              <a:rPr lang="en-US" dirty="0"/>
              <a:t>E</a:t>
            </a:r>
            <a:r>
              <a:rPr lang="en-US" dirty="0" smtClean="0"/>
              <a:t>thnographies of machine learning systems to help develop and (re)design their development. </a:t>
            </a:r>
          </a:p>
          <a:p>
            <a:pPr lvl="1"/>
            <a:r>
              <a:rPr lang="en-US" dirty="0" smtClean="0"/>
              <a:t>E.g. Eslami (2106) analyzed folk theories of the Facebook </a:t>
            </a:r>
            <a:r>
              <a:rPr lang="en-US" dirty="0" smtClean="0"/>
              <a:t>Newsfeed </a:t>
            </a:r>
            <a:endParaRPr lang="en-US" dirty="0" smtClean="0"/>
          </a:p>
          <a:p>
            <a:r>
              <a:rPr lang="en-US" dirty="0" smtClean="0"/>
              <a:t>Provides a great venue for addressing ethical and design issues on the ground</a:t>
            </a:r>
            <a:endParaRPr lang="en-US" dirty="0"/>
          </a:p>
        </p:txBody>
      </p:sp>
    </p:spTree>
    <p:extLst>
      <p:ext uri="{BB962C8B-B14F-4D97-AF65-F5344CB8AC3E}">
        <p14:creationId xmlns:p14="http://schemas.microsoft.com/office/powerpoint/2010/main" val="1236609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Conversation</a:t>
            </a:r>
            <a:endParaRPr lang="en-US" dirty="0"/>
          </a:p>
        </p:txBody>
      </p:sp>
      <p:sp>
        <p:nvSpPr>
          <p:cNvPr id="3" name="Content Placeholder 2"/>
          <p:cNvSpPr>
            <a:spLocks noGrp="1"/>
          </p:cNvSpPr>
          <p:nvPr>
            <p:ph idx="1"/>
          </p:nvPr>
        </p:nvSpPr>
        <p:spPr/>
        <p:txBody>
          <a:bodyPr/>
          <a:lstStyle/>
          <a:p>
            <a:r>
              <a:rPr lang="en-US" dirty="0" smtClean="0"/>
              <a:t>Anthropologists have been rightfully fearful of quantitative research. </a:t>
            </a:r>
          </a:p>
          <a:p>
            <a:r>
              <a:rPr lang="en-US" dirty="0" smtClean="0"/>
              <a:t>Our animosity may cause us to ignore the important subgroups within</a:t>
            </a:r>
          </a:p>
          <a:p>
            <a:r>
              <a:rPr lang="en-US" dirty="0" smtClean="0"/>
              <a:t>Machine </a:t>
            </a:r>
            <a:r>
              <a:rPr lang="en-US" dirty="0"/>
              <a:t>learning provides a significant perspectival shift within quantitative </a:t>
            </a:r>
            <a:r>
              <a:rPr lang="en-US" dirty="0" smtClean="0"/>
              <a:t>research</a:t>
            </a:r>
          </a:p>
          <a:p>
            <a:r>
              <a:rPr lang="en-US" dirty="0" smtClean="0"/>
              <a:t>We should use to provide new conversations</a:t>
            </a:r>
            <a:endParaRPr lang="en-US" dirty="0"/>
          </a:p>
          <a:p>
            <a:endParaRPr lang="en-US" dirty="0"/>
          </a:p>
        </p:txBody>
      </p:sp>
    </p:spTree>
    <p:extLst>
      <p:ext uri="{BB962C8B-B14F-4D97-AF65-F5344CB8AC3E}">
        <p14:creationId xmlns:p14="http://schemas.microsoft.com/office/powerpoint/2010/main" val="4101080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3:</a:t>
            </a:r>
            <a:endParaRPr lang="en-US" dirty="0"/>
          </a:p>
        </p:txBody>
      </p:sp>
      <p:sp>
        <p:nvSpPr>
          <p:cNvPr id="3" name="Content Placeholder 2"/>
          <p:cNvSpPr>
            <a:spLocks noGrp="1"/>
          </p:cNvSpPr>
          <p:nvPr>
            <p:ph idx="1"/>
          </p:nvPr>
        </p:nvSpPr>
        <p:spPr>
          <a:xfrm>
            <a:off x="2589212" y="2021983"/>
            <a:ext cx="8915400" cy="3889239"/>
          </a:xfrm>
        </p:spPr>
        <p:txBody>
          <a:bodyPr>
            <a:normAutofit/>
          </a:bodyPr>
          <a:lstStyle/>
          <a:p>
            <a:pPr marL="0" indent="0">
              <a:buNone/>
            </a:pPr>
            <a:r>
              <a:rPr lang="en-US" sz="2400" u="sng" dirty="0" smtClean="0"/>
              <a:t>Main Argument: </a:t>
            </a:r>
          </a:p>
          <a:p>
            <a:pPr marL="0" indent="0">
              <a:buNone/>
            </a:pPr>
            <a:r>
              <a:rPr lang="en-US" sz="2400" dirty="0"/>
              <a:t>M</a:t>
            </a:r>
            <a:r>
              <a:rPr lang="en-US" sz="2400" dirty="0" smtClean="0"/>
              <a:t>achine learning algorithms provide one major context in which to broaden our understanding of what has agency and what participates in a culture.</a:t>
            </a:r>
          </a:p>
          <a:p>
            <a:pPr marL="0" indent="0">
              <a:buNone/>
            </a:pPr>
            <a:r>
              <a:rPr lang="en-US" sz="2400" u="sng" dirty="0" smtClean="0"/>
              <a:t>Because: </a:t>
            </a:r>
          </a:p>
          <a:p>
            <a:pPr marL="0" indent="0">
              <a:buNone/>
            </a:pPr>
            <a:r>
              <a:rPr lang="en-US" sz="2400" dirty="0" smtClean="0"/>
              <a:t>They develop their own “knowledge” outside of the immediate domain of the human creators.  </a:t>
            </a:r>
            <a:endParaRPr lang="en-US" sz="2400" dirty="0"/>
          </a:p>
        </p:txBody>
      </p:sp>
    </p:spTree>
    <p:extLst>
      <p:ext uri="{BB962C8B-B14F-4D97-AF65-F5344CB8AC3E}">
        <p14:creationId xmlns:p14="http://schemas.microsoft.com/office/powerpoint/2010/main" val="2624373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Anthropology of Machine Learning</a:t>
            </a:r>
            <a:endParaRPr lang="en-US" dirty="0"/>
          </a:p>
        </p:txBody>
      </p:sp>
      <p:sp>
        <p:nvSpPr>
          <p:cNvPr id="3" name="Content Placeholder 2"/>
          <p:cNvSpPr>
            <a:spLocks noGrp="1"/>
          </p:cNvSpPr>
          <p:nvPr>
            <p:ph idx="1"/>
          </p:nvPr>
        </p:nvSpPr>
        <p:spPr/>
        <p:txBody>
          <a:bodyPr/>
          <a:lstStyle/>
          <a:p>
            <a:r>
              <a:rPr lang="en-US" dirty="0" smtClean="0">
                <a:solidFill>
                  <a:schemeClr val="tx1"/>
                </a:solidFill>
              </a:rPr>
              <a:t>For this presentation, I am interested in the anthropology of machine learning. </a:t>
            </a:r>
          </a:p>
          <a:p>
            <a:r>
              <a:rPr lang="en-US" dirty="0" smtClean="0">
                <a:solidFill>
                  <a:schemeClr val="tx1"/>
                </a:solidFill>
              </a:rPr>
              <a:t>One, major formal definition of </a:t>
            </a:r>
            <a:r>
              <a:rPr lang="en-US" u="sng" dirty="0" smtClean="0">
                <a:solidFill>
                  <a:schemeClr val="tx1"/>
                </a:solidFill>
              </a:rPr>
              <a:t>Machine Learning</a:t>
            </a:r>
            <a:r>
              <a:rPr lang="en-US" dirty="0" smtClean="0">
                <a:solidFill>
                  <a:schemeClr val="tx1"/>
                </a:solidFill>
              </a:rPr>
              <a:t>: </a:t>
            </a:r>
          </a:p>
          <a:p>
            <a:pPr marL="457200" lvl="1" indent="0">
              <a:buNone/>
            </a:pPr>
            <a:r>
              <a:rPr lang="en-US" dirty="0" smtClean="0">
                <a:solidFill>
                  <a:schemeClr val="tx1"/>
                </a:solidFill>
              </a:rPr>
              <a:t>“</a:t>
            </a:r>
            <a:r>
              <a:rPr lang="en-US" dirty="0">
                <a:solidFill>
                  <a:schemeClr val="tx1"/>
                </a:solidFill>
              </a:rPr>
              <a:t>Learning denotes changes in the system that are adaptive in the sense that they enable the system to do the task or tasks drawn from the same population more efficiently and more effectively the next </a:t>
            </a:r>
            <a:r>
              <a:rPr lang="en-US" dirty="0" smtClean="0">
                <a:solidFill>
                  <a:schemeClr val="tx1"/>
                </a:solidFill>
              </a:rPr>
              <a:t>time” (Simon). </a:t>
            </a:r>
          </a:p>
          <a:p>
            <a:r>
              <a:rPr lang="en-US" dirty="0" smtClean="0">
                <a:solidFill>
                  <a:schemeClr val="tx1"/>
                </a:solidFill>
              </a:rPr>
              <a:t>In short, machine learning refers to: </a:t>
            </a:r>
          </a:p>
          <a:p>
            <a:pPr marL="457200" lvl="1" indent="0">
              <a:buNone/>
            </a:pPr>
            <a:r>
              <a:rPr lang="en-US" dirty="0" smtClean="0">
                <a:solidFill>
                  <a:schemeClr val="tx1"/>
                </a:solidFill>
              </a:rPr>
              <a:t>Algorithmic system which learns by developing its own way to analyze data (in the same or new context) by adapting over iterations</a:t>
            </a:r>
          </a:p>
        </p:txBody>
      </p:sp>
    </p:spTree>
    <p:extLst>
      <p:ext uri="{BB962C8B-B14F-4D97-AF65-F5344CB8AC3E}">
        <p14:creationId xmlns:p14="http://schemas.microsoft.com/office/powerpoint/2010/main" val="3909394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Broader Theoretical Debate</a:t>
            </a:r>
            <a:endParaRPr lang="en-US" dirty="0"/>
          </a:p>
        </p:txBody>
      </p:sp>
      <p:sp>
        <p:nvSpPr>
          <p:cNvPr id="3" name="Content Placeholder 2"/>
          <p:cNvSpPr>
            <a:spLocks noGrp="1"/>
          </p:cNvSpPr>
          <p:nvPr>
            <p:ph idx="1"/>
          </p:nvPr>
        </p:nvSpPr>
        <p:spPr/>
        <p:txBody>
          <a:bodyPr>
            <a:normAutofit/>
          </a:bodyPr>
          <a:lstStyle/>
          <a:p>
            <a:r>
              <a:rPr lang="en-US" dirty="0" smtClean="0"/>
              <a:t>There has been a wider anthropological debate about what has agency. </a:t>
            </a:r>
          </a:p>
          <a:p>
            <a:endParaRPr lang="en-US" dirty="0" smtClean="0"/>
          </a:p>
          <a:p>
            <a:r>
              <a:rPr lang="en-US" dirty="0" smtClean="0"/>
              <a:t>E.g. Latour (1993) and Keane (2006), the narrative of modernity hinges on regulating agency only to humans, specifically away from the material world. </a:t>
            </a:r>
            <a:endParaRPr lang="en-US" dirty="0"/>
          </a:p>
          <a:p>
            <a:endParaRPr lang="en-US" dirty="0" smtClean="0"/>
          </a:p>
          <a:p>
            <a:r>
              <a:rPr lang="en-US" dirty="0" smtClean="0"/>
              <a:t>But do non-human entities have agency? </a:t>
            </a:r>
          </a:p>
          <a:p>
            <a:r>
              <a:rPr lang="en-US" dirty="0" smtClean="0"/>
              <a:t>If so, can they participate in a cultur</a:t>
            </a:r>
            <a:r>
              <a:rPr lang="en-US" dirty="0"/>
              <a:t>e</a:t>
            </a:r>
            <a:r>
              <a:rPr lang="en-US" dirty="0" smtClean="0"/>
              <a:t>? </a:t>
            </a:r>
          </a:p>
        </p:txBody>
      </p:sp>
    </p:spTree>
    <p:extLst>
      <p:ext uri="{BB962C8B-B14F-4D97-AF65-F5344CB8AC3E}">
        <p14:creationId xmlns:p14="http://schemas.microsoft.com/office/powerpoint/2010/main" val="10264590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a:t>
            </a:r>
            <a:endParaRPr lang="en-US" dirty="0"/>
          </a:p>
        </p:txBody>
      </p:sp>
      <p:sp>
        <p:nvSpPr>
          <p:cNvPr id="3" name="Content Placeholder 2"/>
          <p:cNvSpPr>
            <a:spLocks noGrp="1"/>
          </p:cNvSpPr>
          <p:nvPr>
            <p:ph idx="1"/>
          </p:nvPr>
        </p:nvSpPr>
        <p:spPr/>
        <p:txBody>
          <a:bodyPr/>
          <a:lstStyle/>
          <a:p>
            <a:pPr marL="0" indent="0">
              <a:buNone/>
            </a:pPr>
            <a:r>
              <a:rPr lang="en-US" dirty="0" smtClean="0"/>
              <a:t>My quick definition of </a:t>
            </a:r>
            <a:r>
              <a:rPr lang="en-US" u="sng" dirty="0" smtClean="0"/>
              <a:t>agency</a:t>
            </a:r>
            <a:r>
              <a:rPr lang="en-US" dirty="0" smtClean="0"/>
              <a:t> is: </a:t>
            </a:r>
          </a:p>
          <a:p>
            <a:pPr marL="0" indent="0">
              <a:buNone/>
            </a:pPr>
            <a:endParaRPr lang="en-US" dirty="0"/>
          </a:p>
          <a:p>
            <a:pPr marL="0" indent="0">
              <a:buNone/>
            </a:pPr>
            <a:r>
              <a:rPr lang="en-US" sz="2400" dirty="0" smtClean="0"/>
              <a:t>The ability to influence (aka be in relationship to) other entities </a:t>
            </a:r>
            <a:endParaRPr lang="en-US" sz="2400" dirty="0"/>
          </a:p>
        </p:txBody>
      </p:sp>
    </p:spTree>
    <p:extLst>
      <p:ext uri="{BB962C8B-B14F-4D97-AF65-F5344CB8AC3E}">
        <p14:creationId xmlns:p14="http://schemas.microsoft.com/office/powerpoint/2010/main" val="950656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Non-Human Agency</a:t>
            </a:r>
            <a:endParaRPr lang="en-US" dirty="0"/>
          </a:p>
        </p:txBody>
      </p:sp>
      <p:sp>
        <p:nvSpPr>
          <p:cNvPr id="3" name="Content Placeholder 2"/>
          <p:cNvSpPr>
            <a:spLocks noGrp="1"/>
          </p:cNvSpPr>
          <p:nvPr>
            <p:ph idx="1"/>
          </p:nvPr>
        </p:nvSpPr>
        <p:spPr/>
        <p:txBody>
          <a:bodyPr/>
          <a:lstStyle/>
          <a:p>
            <a:r>
              <a:rPr lang="en-US" dirty="0" smtClean="0"/>
              <a:t>Two broad examples of non-human agents: </a:t>
            </a:r>
            <a:endParaRPr lang="en-US" dirty="0"/>
          </a:p>
          <a:p>
            <a:pPr marL="800100" lvl="1" indent="-342900">
              <a:buFont typeface="+mj-lt"/>
              <a:buAutoNum type="arabicPeriod"/>
            </a:pPr>
            <a:r>
              <a:rPr lang="en-US" dirty="0"/>
              <a:t>Material </a:t>
            </a:r>
            <a:r>
              <a:rPr lang="en-US" dirty="0" smtClean="0"/>
              <a:t>things/entities (e.g. Latour)</a:t>
            </a:r>
            <a:endParaRPr lang="en-US" dirty="0"/>
          </a:p>
          <a:p>
            <a:pPr marL="800100" lvl="1" indent="-342900">
              <a:buFont typeface="+mj-lt"/>
              <a:buAutoNum type="arabicPeriod"/>
            </a:pPr>
            <a:r>
              <a:rPr lang="en-US" dirty="0"/>
              <a:t>Social processes/structures </a:t>
            </a:r>
            <a:r>
              <a:rPr lang="en-US" dirty="0" smtClean="0"/>
              <a:t>(e.g. Foucault) </a:t>
            </a:r>
          </a:p>
          <a:p>
            <a:pPr lvl="1"/>
            <a:endParaRPr lang="en-US" dirty="0"/>
          </a:p>
          <a:p>
            <a:r>
              <a:rPr lang="en-US" dirty="0" smtClean="0"/>
              <a:t>But machine learning algorithms straddle both.  </a:t>
            </a:r>
            <a:endParaRPr lang="en-US" dirty="0"/>
          </a:p>
          <a:p>
            <a:endParaRPr lang="en-US" dirty="0" smtClean="0"/>
          </a:p>
          <a:p>
            <a:r>
              <a:rPr lang="en-US" dirty="0" smtClean="0"/>
              <a:t>E.g. machine learning can be considered a technology both as a computer technology and technology of power. </a:t>
            </a:r>
            <a:endParaRPr lang="en-US" dirty="0"/>
          </a:p>
        </p:txBody>
      </p:sp>
    </p:spTree>
    <p:extLst>
      <p:ext uri="{BB962C8B-B14F-4D97-AF65-F5344CB8AC3E}">
        <p14:creationId xmlns:p14="http://schemas.microsoft.com/office/powerpoint/2010/main" val="38881003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Learning</a:t>
            </a:r>
            <a:endParaRPr lang="en-US" dirty="0"/>
          </a:p>
        </p:txBody>
      </p:sp>
      <p:sp>
        <p:nvSpPr>
          <p:cNvPr id="3" name="Content Placeholder 2"/>
          <p:cNvSpPr>
            <a:spLocks noGrp="1"/>
          </p:cNvSpPr>
          <p:nvPr>
            <p:ph idx="1"/>
          </p:nvPr>
        </p:nvSpPr>
        <p:spPr/>
        <p:txBody>
          <a:bodyPr/>
          <a:lstStyle/>
          <a:p>
            <a:r>
              <a:rPr lang="en-US" dirty="0"/>
              <a:t>M</a:t>
            </a:r>
            <a:r>
              <a:rPr lang="en-US" dirty="0" smtClean="0"/>
              <a:t>achine learning algorithms do learn, generating unique insights as they iterate through data in ways not directly anticipated by humans </a:t>
            </a:r>
          </a:p>
          <a:p>
            <a:r>
              <a:rPr lang="en-US" dirty="0" smtClean="0"/>
              <a:t>The “knowledge” they learn is not always understandable by humans. </a:t>
            </a:r>
            <a:endParaRPr lang="en-US" dirty="0" smtClean="0"/>
          </a:p>
          <a:p>
            <a:r>
              <a:rPr lang="en-US" dirty="0" smtClean="0"/>
              <a:t>They communicate with humans and act/react along </a:t>
            </a:r>
            <a:r>
              <a:rPr lang="en-US" smtClean="0"/>
              <a:t>with humans. </a:t>
            </a:r>
            <a:endParaRPr lang="en-US" dirty="0" smtClean="0"/>
          </a:p>
          <a:p>
            <a:endParaRPr lang="en-US" dirty="0" smtClean="0"/>
          </a:p>
          <a:p>
            <a:r>
              <a:rPr lang="en-US" dirty="0" smtClean="0"/>
              <a:t>As such, do these systems participate in the cultures in which they are created/used? </a:t>
            </a:r>
            <a:endParaRPr lang="en-US" dirty="0"/>
          </a:p>
        </p:txBody>
      </p:sp>
    </p:spTree>
    <p:extLst>
      <p:ext uri="{BB962C8B-B14F-4D97-AF65-F5344CB8AC3E}">
        <p14:creationId xmlns:p14="http://schemas.microsoft.com/office/powerpoint/2010/main" val="42589326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Learners</a:t>
            </a:r>
            <a:endParaRPr lang="en-US" dirty="0"/>
          </a:p>
        </p:txBody>
      </p:sp>
      <p:sp>
        <p:nvSpPr>
          <p:cNvPr id="3" name="Content Placeholder 2"/>
          <p:cNvSpPr>
            <a:spLocks noGrp="1"/>
          </p:cNvSpPr>
          <p:nvPr>
            <p:ph idx="1"/>
          </p:nvPr>
        </p:nvSpPr>
        <p:spPr/>
        <p:txBody>
          <a:bodyPr>
            <a:normAutofit/>
          </a:bodyPr>
          <a:lstStyle/>
          <a:p>
            <a:r>
              <a:rPr lang="en-US" dirty="0" smtClean="0"/>
              <a:t>Adrian Mackenzie (2017) conducts an archaeology of machine learning </a:t>
            </a:r>
          </a:p>
          <a:p>
            <a:r>
              <a:rPr lang="en-US" dirty="0" smtClean="0"/>
              <a:t>For him, the primary agent is a human-computer relationship, created by machine learning processes</a:t>
            </a:r>
          </a:p>
          <a:p>
            <a:pPr lvl="1"/>
            <a:r>
              <a:rPr lang="en-US" dirty="0" smtClean="0"/>
              <a:t>Out of which new human and </a:t>
            </a:r>
            <a:r>
              <a:rPr lang="en-US" dirty="0"/>
              <a:t>computer subjectivities, identities, and relationships </a:t>
            </a:r>
            <a:r>
              <a:rPr lang="en-US" dirty="0" smtClean="0"/>
              <a:t>emerge</a:t>
            </a:r>
          </a:p>
          <a:p>
            <a:pPr lvl="1"/>
            <a:r>
              <a:rPr lang="en-US" dirty="0" smtClean="0"/>
              <a:t>His concept of </a:t>
            </a:r>
            <a:r>
              <a:rPr lang="en-US" u="sng" dirty="0" smtClean="0"/>
              <a:t>Machine Learners</a:t>
            </a:r>
            <a:r>
              <a:rPr lang="en-US" dirty="0" smtClean="0"/>
              <a:t> (the primary entity in this relationship) refers both to human coders and machine learning algorithms </a:t>
            </a:r>
          </a:p>
        </p:txBody>
      </p:sp>
    </p:spTree>
    <p:extLst>
      <p:ext uri="{BB962C8B-B14F-4D97-AF65-F5344CB8AC3E}">
        <p14:creationId xmlns:p14="http://schemas.microsoft.com/office/powerpoint/2010/main" val="14452185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Computerized Agents</a:t>
            </a:r>
            <a:endParaRPr lang="en-US" dirty="0"/>
          </a:p>
        </p:txBody>
      </p:sp>
      <p:sp>
        <p:nvSpPr>
          <p:cNvPr id="3" name="Content Placeholder 2"/>
          <p:cNvSpPr>
            <a:spLocks noGrp="1"/>
          </p:cNvSpPr>
          <p:nvPr>
            <p:ph idx="1"/>
          </p:nvPr>
        </p:nvSpPr>
        <p:spPr/>
        <p:txBody>
          <a:bodyPr/>
          <a:lstStyle/>
          <a:p>
            <a:r>
              <a:rPr lang="en-US" dirty="0" smtClean="0"/>
              <a:t>Machine learning systems seem to have agency and participate in cultures. </a:t>
            </a:r>
          </a:p>
          <a:p>
            <a:r>
              <a:rPr lang="en-US" dirty="0" smtClean="0"/>
              <a:t>We need to reconceptualize our understanding of both to understand how a computer program could have agency. </a:t>
            </a:r>
          </a:p>
          <a:p>
            <a:r>
              <a:rPr lang="en-US" dirty="0" smtClean="0"/>
              <a:t>They also blur implied distinctions between objects and institutions. These distinctions of things need to be redefined. </a:t>
            </a:r>
            <a:endParaRPr lang="en-US" dirty="0"/>
          </a:p>
        </p:txBody>
      </p:sp>
    </p:spTree>
    <p:extLst>
      <p:ext uri="{BB962C8B-B14F-4D97-AF65-F5344CB8AC3E}">
        <p14:creationId xmlns:p14="http://schemas.microsoft.com/office/powerpoint/2010/main" val="14024903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Anthropologists should explore machine learning anew in order to revitalize their understanding of the three part phenomena of machine learning, data science, and big data</a:t>
            </a:r>
          </a:p>
          <a:p>
            <a:pPr marL="0" indent="0">
              <a:buNone/>
            </a:pPr>
            <a:endParaRPr lang="en-US" dirty="0" smtClean="0"/>
          </a:p>
          <a:p>
            <a:pPr marL="0" indent="0">
              <a:buNone/>
            </a:pPr>
            <a:r>
              <a:rPr lang="en-US" dirty="0" smtClean="0"/>
              <a:t>Thesis: </a:t>
            </a:r>
          </a:p>
          <a:p>
            <a:pPr marL="0" lvl="0" indent="0">
              <a:buNone/>
            </a:pPr>
            <a:r>
              <a:rPr lang="en-US" dirty="0"/>
              <a:t>We, as anthropologists and other social analysts, need to: </a:t>
            </a:r>
          </a:p>
          <a:p>
            <a:pPr lvl="0">
              <a:buFont typeface="+mj-lt"/>
              <a:buAutoNum type="arabicPeriod"/>
            </a:pPr>
            <a:r>
              <a:rPr lang="en-US" dirty="0"/>
              <a:t>To understand what all three look like on the ground fully through ethnography, especially the first two: data scientists, machine learning, and big data. </a:t>
            </a:r>
          </a:p>
          <a:p>
            <a:pPr lvl="0">
              <a:buFont typeface="+mj-lt"/>
              <a:buAutoNum type="arabicPeriod"/>
            </a:pPr>
            <a:r>
              <a:rPr lang="en-US" dirty="0"/>
              <a:t>To bridge the gap between machine learning analyses and ethnography</a:t>
            </a:r>
          </a:p>
          <a:p>
            <a:pPr lvl="0">
              <a:buFont typeface="+mj-lt"/>
              <a:buAutoNum type="arabicPeriod"/>
            </a:pPr>
            <a:r>
              <a:rPr lang="en-US" dirty="0"/>
              <a:t>To shift our understandings of who or what participates in a culture and society to include increasingly intricate computerized learning systems.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6332531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For my Bibliography (in Google Drive), go to the following link: </a:t>
            </a:r>
          </a:p>
          <a:p>
            <a:pPr marL="0" indent="0">
              <a:buNone/>
            </a:pPr>
            <a:endParaRPr lang="en-US" sz="2400" dirty="0" smtClean="0"/>
          </a:p>
          <a:p>
            <a:pPr marL="0" indent="0">
              <a:buNone/>
            </a:pPr>
            <a:r>
              <a:rPr lang="en-US" sz="2400" u="sng" dirty="0"/>
              <a:t>https://bit.ly/2uBMlrD</a:t>
            </a:r>
          </a:p>
        </p:txBody>
      </p:sp>
    </p:spTree>
    <p:extLst>
      <p:ext uri="{BB962C8B-B14F-4D97-AF65-F5344CB8AC3E}">
        <p14:creationId xmlns:p14="http://schemas.microsoft.com/office/powerpoint/2010/main" val="469212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600200" y="1226126"/>
            <a:ext cx="8305800" cy="4946073"/>
          </a:xfrm>
        </p:spPr>
        <p:txBody>
          <a:bodyPr/>
          <a:lstStyle/>
          <a:p>
            <a:pPr>
              <a:buFontTx/>
              <a:buNone/>
            </a:pPr>
            <a:r>
              <a:rPr lang="en-US" b="1" dirty="0">
                <a:solidFill>
                  <a:schemeClr val="accent2"/>
                </a:solidFill>
              </a:rPr>
              <a:t>  Traditional Programming</a:t>
            </a:r>
          </a:p>
          <a:p>
            <a:endParaRPr lang="en-US" dirty="0"/>
          </a:p>
          <a:p>
            <a:endParaRPr lang="en-US" dirty="0"/>
          </a:p>
          <a:p>
            <a:endParaRPr lang="en-US" dirty="0"/>
          </a:p>
          <a:p>
            <a:endParaRPr lang="en-US" b="1" dirty="0">
              <a:solidFill>
                <a:schemeClr val="accent2"/>
              </a:solidFill>
            </a:endParaRPr>
          </a:p>
          <a:p>
            <a:pPr>
              <a:buFontTx/>
              <a:buNone/>
            </a:pPr>
            <a:r>
              <a:rPr lang="en-US" b="1" dirty="0">
                <a:solidFill>
                  <a:schemeClr val="accent2"/>
                </a:solidFill>
              </a:rPr>
              <a:t>  Machine Learning</a:t>
            </a:r>
          </a:p>
        </p:txBody>
      </p:sp>
      <p:sp>
        <p:nvSpPr>
          <p:cNvPr id="4" name="Rectangle 3"/>
          <p:cNvSpPr/>
          <p:nvPr/>
        </p:nvSpPr>
        <p:spPr>
          <a:xfrm>
            <a:off x="3891761" y="2286000"/>
            <a:ext cx="1768475"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Human</a:t>
            </a:r>
          </a:p>
        </p:txBody>
      </p:sp>
      <p:sp>
        <p:nvSpPr>
          <p:cNvPr id="20" name="Line 20"/>
          <p:cNvSpPr>
            <a:spLocks noChangeShapeType="1"/>
          </p:cNvSpPr>
          <p:nvPr/>
        </p:nvSpPr>
        <p:spPr bwMode="auto">
          <a:xfrm>
            <a:off x="2895600" y="2590800"/>
            <a:ext cx="914400" cy="0"/>
          </a:xfrm>
          <a:prstGeom prst="line">
            <a:avLst/>
          </a:prstGeom>
          <a:noFill/>
          <a:ln w="25400">
            <a:solidFill>
              <a:schemeClr val="tx1"/>
            </a:solidFill>
            <a:round/>
            <a:headEnd/>
            <a:tailEnd type="triangle"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 name="TextBox 4"/>
          <p:cNvSpPr txBox="1"/>
          <p:nvPr/>
        </p:nvSpPr>
        <p:spPr>
          <a:xfrm>
            <a:off x="2078182" y="2209801"/>
            <a:ext cx="1830168" cy="369332"/>
          </a:xfrm>
          <a:prstGeom prst="rect">
            <a:avLst/>
          </a:prstGeom>
          <a:noFill/>
        </p:spPr>
        <p:txBody>
          <a:bodyPr wrap="square" rtlCol="0">
            <a:spAutoFit/>
          </a:bodyPr>
          <a:lstStyle/>
          <a:p>
            <a:r>
              <a:rPr lang="en-US" dirty="0"/>
              <a:t>Requirements</a:t>
            </a:r>
          </a:p>
        </p:txBody>
      </p:sp>
      <p:sp>
        <p:nvSpPr>
          <p:cNvPr id="22" name="Line 20"/>
          <p:cNvSpPr>
            <a:spLocks noChangeShapeType="1"/>
          </p:cNvSpPr>
          <p:nvPr/>
        </p:nvSpPr>
        <p:spPr bwMode="auto">
          <a:xfrm>
            <a:off x="5687292" y="2667000"/>
            <a:ext cx="914400" cy="0"/>
          </a:xfrm>
          <a:prstGeom prst="line">
            <a:avLst/>
          </a:prstGeom>
          <a:noFill/>
          <a:ln w="25400">
            <a:solidFill>
              <a:schemeClr val="tx1"/>
            </a:solidFill>
            <a:round/>
            <a:headEnd/>
            <a:tailEnd type="triangle"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 name="TextBox 5"/>
          <p:cNvSpPr txBox="1"/>
          <p:nvPr/>
        </p:nvSpPr>
        <p:spPr>
          <a:xfrm>
            <a:off x="5562601" y="2297668"/>
            <a:ext cx="1138453" cy="369332"/>
          </a:xfrm>
          <a:prstGeom prst="rect">
            <a:avLst/>
          </a:prstGeom>
          <a:noFill/>
        </p:spPr>
        <p:txBody>
          <a:bodyPr wrap="none" rtlCol="0">
            <a:spAutoFit/>
          </a:bodyPr>
          <a:lstStyle/>
          <a:p>
            <a:r>
              <a:rPr lang="en-US" dirty="0"/>
              <a:t>Program</a:t>
            </a:r>
          </a:p>
        </p:txBody>
      </p:sp>
      <p:sp>
        <p:nvSpPr>
          <p:cNvPr id="24" name="Rectangle 23"/>
          <p:cNvSpPr/>
          <p:nvPr/>
        </p:nvSpPr>
        <p:spPr>
          <a:xfrm>
            <a:off x="6622475" y="2286000"/>
            <a:ext cx="1768475"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Computer</a:t>
            </a:r>
            <a:endParaRPr lang="en-US" sz="2400" b="1" dirty="0">
              <a:solidFill>
                <a:schemeClr val="tx1"/>
              </a:solidFill>
            </a:endParaRPr>
          </a:p>
        </p:txBody>
      </p:sp>
      <p:sp>
        <p:nvSpPr>
          <p:cNvPr id="25" name="Line 20"/>
          <p:cNvSpPr>
            <a:spLocks noChangeShapeType="1"/>
          </p:cNvSpPr>
          <p:nvPr/>
        </p:nvSpPr>
        <p:spPr bwMode="auto">
          <a:xfrm flipV="1">
            <a:off x="7239000" y="3124200"/>
            <a:ext cx="0" cy="609600"/>
          </a:xfrm>
          <a:prstGeom prst="line">
            <a:avLst/>
          </a:prstGeom>
          <a:noFill/>
          <a:ln w="25400">
            <a:solidFill>
              <a:schemeClr val="tx1"/>
            </a:solidFill>
            <a:round/>
            <a:headEnd/>
            <a:tailEnd type="triangle"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6" name="Line 20"/>
          <p:cNvSpPr>
            <a:spLocks noChangeShapeType="1"/>
          </p:cNvSpPr>
          <p:nvPr/>
        </p:nvSpPr>
        <p:spPr bwMode="auto">
          <a:xfrm>
            <a:off x="2895600" y="2971800"/>
            <a:ext cx="914400" cy="0"/>
          </a:xfrm>
          <a:prstGeom prst="line">
            <a:avLst/>
          </a:prstGeom>
          <a:noFill/>
          <a:ln w="25400">
            <a:solidFill>
              <a:schemeClr val="tx1"/>
            </a:solidFill>
            <a:round/>
            <a:headEnd/>
            <a:tailEnd type="triangle"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7" name="TextBox 26"/>
          <p:cNvSpPr txBox="1"/>
          <p:nvPr/>
        </p:nvSpPr>
        <p:spPr>
          <a:xfrm>
            <a:off x="2808447" y="2602468"/>
            <a:ext cx="748923" cy="369332"/>
          </a:xfrm>
          <a:prstGeom prst="rect">
            <a:avLst/>
          </a:prstGeom>
          <a:noFill/>
        </p:spPr>
        <p:txBody>
          <a:bodyPr wrap="none" rtlCol="0">
            <a:spAutoFit/>
          </a:bodyPr>
          <a:lstStyle/>
          <a:p>
            <a:r>
              <a:rPr lang="en-US" dirty="0"/>
              <a:t>Data</a:t>
            </a:r>
          </a:p>
        </p:txBody>
      </p:sp>
      <p:sp>
        <p:nvSpPr>
          <p:cNvPr id="28" name="Line 21"/>
          <p:cNvSpPr>
            <a:spLocks noChangeShapeType="1"/>
          </p:cNvSpPr>
          <p:nvPr/>
        </p:nvSpPr>
        <p:spPr bwMode="auto">
          <a:xfrm>
            <a:off x="8409710" y="2667000"/>
            <a:ext cx="914400" cy="0"/>
          </a:xfrm>
          <a:prstGeom prst="line">
            <a:avLst/>
          </a:prstGeom>
          <a:noFill/>
          <a:ln w="25400">
            <a:solidFill>
              <a:schemeClr val="tx1"/>
            </a:solidFill>
            <a:round/>
            <a:headEnd/>
            <a:tailEnd type="triangle"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7" name="TextBox 6"/>
          <p:cNvSpPr txBox="1"/>
          <p:nvPr/>
        </p:nvSpPr>
        <p:spPr>
          <a:xfrm>
            <a:off x="7315201" y="3276600"/>
            <a:ext cx="1096963" cy="369332"/>
          </a:xfrm>
          <a:prstGeom prst="rect">
            <a:avLst/>
          </a:prstGeom>
          <a:noFill/>
        </p:spPr>
        <p:txBody>
          <a:bodyPr wrap="square" rtlCol="0">
            <a:spAutoFit/>
          </a:bodyPr>
          <a:lstStyle/>
          <a:p>
            <a:r>
              <a:rPr lang="en-US" dirty="0"/>
              <a:t>Input</a:t>
            </a:r>
          </a:p>
        </p:txBody>
      </p:sp>
      <p:sp>
        <p:nvSpPr>
          <p:cNvPr id="30" name="TextBox 29"/>
          <p:cNvSpPr txBox="1"/>
          <p:nvPr/>
        </p:nvSpPr>
        <p:spPr>
          <a:xfrm>
            <a:off x="8414184" y="2286000"/>
            <a:ext cx="1096963" cy="369332"/>
          </a:xfrm>
          <a:prstGeom prst="rect">
            <a:avLst/>
          </a:prstGeom>
          <a:noFill/>
        </p:spPr>
        <p:txBody>
          <a:bodyPr wrap="square" rtlCol="0">
            <a:spAutoFit/>
          </a:bodyPr>
          <a:lstStyle/>
          <a:p>
            <a:r>
              <a:rPr lang="en-US" dirty="0"/>
              <a:t>Output</a:t>
            </a:r>
          </a:p>
        </p:txBody>
      </p:sp>
      <p:sp>
        <p:nvSpPr>
          <p:cNvPr id="32" name="Rectangle 31"/>
          <p:cNvSpPr/>
          <p:nvPr/>
        </p:nvSpPr>
        <p:spPr>
          <a:xfrm>
            <a:off x="3870979" y="4599706"/>
            <a:ext cx="1768475"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Machine </a:t>
            </a:r>
            <a:r>
              <a:rPr lang="en-US" sz="2000" b="1" dirty="0" smtClean="0">
                <a:solidFill>
                  <a:schemeClr val="tx1"/>
                </a:solidFill>
              </a:rPr>
              <a:t>Learning (guidelines)</a:t>
            </a:r>
            <a:endParaRPr lang="en-US" sz="2000" b="1" dirty="0">
              <a:solidFill>
                <a:schemeClr val="tx1"/>
              </a:solidFill>
            </a:endParaRPr>
          </a:p>
        </p:txBody>
      </p:sp>
      <p:sp>
        <p:nvSpPr>
          <p:cNvPr id="33" name="Line 20"/>
          <p:cNvSpPr>
            <a:spLocks noChangeShapeType="1"/>
          </p:cNvSpPr>
          <p:nvPr/>
        </p:nvSpPr>
        <p:spPr bwMode="auto">
          <a:xfrm>
            <a:off x="2895600" y="5257800"/>
            <a:ext cx="914400" cy="0"/>
          </a:xfrm>
          <a:prstGeom prst="line">
            <a:avLst/>
          </a:prstGeom>
          <a:noFill/>
          <a:ln w="25400">
            <a:solidFill>
              <a:schemeClr val="tx1"/>
            </a:solidFill>
            <a:round/>
            <a:headEnd/>
            <a:tailEnd type="triangle"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4" name="TextBox 33"/>
          <p:cNvSpPr txBox="1"/>
          <p:nvPr/>
        </p:nvSpPr>
        <p:spPr>
          <a:xfrm>
            <a:off x="2078182" y="4523507"/>
            <a:ext cx="1830168" cy="369332"/>
          </a:xfrm>
          <a:prstGeom prst="rect">
            <a:avLst/>
          </a:prstGeom>
          <a:noFill/>
        </p:spPr>
        <p:txBody>
          <a:bodyPr wrap="square" rtlCol="0">
            <a:spAutoFit/>
          </a:bodyPr>
          <a:lstStyle/>
          <a:p>
            <a:r>
              <a:rPr lang="en-US" dirty="0"/>
              <a:t>Requirements</a:t>
            </a:r>
          </a:p>
        </p:txBody>
      </p:sp>
      <p:sp>
        <p:nvSpPr>
          <p:cNvPr id="35" name="Line 20"/>
          <p:cNvSpPr>
            <a:spLocks noChangeShapeType="1"/>
          </p:cNvSpPr>
          <p:nvPr/>
        </p:nvSpPr>
        <p:spPr bwMode="auto">
          <a:xfrm>
            <a:off x="5666510" y="5063834"/>
            <a:ext cx="914400" cy="0"/>
          </a:xfrm>
          <a:prstGeom prst="line">
            <a:avLst/>
          </a:prstGeom>
          <a:noFill/>
          <a:ln w="25400">
            <a:solidFill>
              <a:schemeClr val="tx1"/>
            </a:solidFill>
            <a:round/>
            <a:headEnd/>
            <a:tailEnd type="triangle"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6" name="TextBox 35"/>
          <p:cNvSpPr txBox="1"/>
          <p:nvPr/>
        </p:nvSpPr>
        <p:spPr>
          <a:xfrm>
            <a:off x="5562601" y="4611374"/>
            <a:ext cx="1138453" cy="369332"/>
          </a:xfrm>
          <a:prstGeom prst="rect">
            <a:avLst/>
          </a:prstGeom>
          <a:noFill/>
        </p:spPr>
        <p:txBody>
          <a:bodyPr wrap="none" rtlCol="0">
            <a:spAutoFit/>
          </a:bodyPr>
          <a:lstStyle/>
          <a:p>
            <a:r>
              <a:rPr lang="en-US" dirty="0"/>
              <a:t>Program</a:t>
            </a:r>
          </a:p>
        </p:txBody>
      </p:sp>
      <p:sp>
        <p:nvSpPr>
          <p:cNvPr id="37" name="Rectangle 36"/>
          <p:cNvSpPr/>
          <p:nvPr/>
        </p:nvSpPr>
        <p:spPr>
          <a:xfrm>
            <a:off x="6622475" y="4599706"/>
            <a:ext cx="1768475"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Computer</a:t>
            </a:r>
            <a:endParaRPr lang="en-US" sz="2400" b="1" dirty="0">
              <a:solidFill>
                <a:schemeClr val="tx1"/>
              </a:solidFill>
            </a:endParaRPr>
          </a:p>
        </p:txBody>
      </p:sp>
      <p:sp>
        <p:nvSpPr>
          <p:cNvPr id="38" name="Line 20"/>
          <p:cNvSpPr>
            <a:spLocks noChangeShapeType="1"/>
          </p:cNvSpPr>
          <p:nvPr/>
        </p:nvSpPr>
        <p:spPr bwMode="auto">
          <a:xfrm flipV="1">
            <a:off x="7239000" y="5437906"/>
            <a:ext cx="0" cy="609600"/>
          </a:xfrm>
          <a:prstGeom prst="line">
            <a:avLst/>
          </a:prstGeom>
          <a:noFill/>
          <a:ln w="25400">
            <a:solidFill>
              <a:schemeClr val="tx1"/>
            </a:solidFill>
            <a:round/>
            <a:headEnd/>
            <a:tailEnd type="triangle"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0" name="TextBox 39"/>
          <p:cNvSpPr txBox="1"/>
          <p:nvPr/>
        </p:nvSpPr>
        <p:spPr>
          <a:xfrm>
            <a:off x="2808447" y="4916174"/>
            <a:ext cx="748923" cy="369332"/>
          </a:xfrm>
          <a:prstGeom prst="rect">
            <a:avLst/>
          </a:prstGeom>
          <a:noFill/>
        </p:spPr>
        <p:txBody>
          <a:bodyPr wrap="none" rtlCol="0">
            <a:spAutoFit/>
          </a:bodyPr>
          <a:lstStyle/>
          <a:p>
            <a:r>
              <a:rPr lang="en-US" dirty="0"/>
              <a:t>Data</a:t>
            </a:r>
          </a:p>
        </p:txBody>
      </p:sp>
      <p:sp>
        <p:nvSpPr>
          <p:cNvPr id="41" name="Line 21"/>
          <p:cNvSpPr>
            <a:spLocks noChangeShapeType="1"/>
          </p:cNvSpPr>
          <p:nvPr/>
        </p:nvSpPr>
        <p:spPr bwMode="auto">
          <a:xfrm>
            <a:off x="8409710" y="4980706"/>
            <a:ext cx="914400" cy="0"/>
          </a:xfrm>
          <a:prstGeom prst="line">
            <a:avLst/>
          </a:prstGeom>
          <a:noFill/>
          <a:ln w="25400">
            <a:solidFill>
              <a:schemeClr val="tx1"/>
            </a:solidFill>
            <a:round/>
            <a:headEnd/>
            <a:tailEnd type="triangle"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2" name="TextBox 41"/>
          <p:cNvSpPr txBox="1"/>
          <p:nvPr/>
        </p:nvSpPr>
        <p:spPr>
          <a:xfrm>
            <a:off x="7315201" y="5590306"/>
            <a:ext cx="1096963" cy="369332"/>
          </a:xfrm>
          <a:prstGeom prst="rect">
            <a:avLst/>
          </a:prstGeom>
          <a:noFill/>
        </p:spPr>
        <p:txBody>
          <a:bodyPr wrap="square" rtlCol="0">
            <a:spAutoFit/>
          </a:bodyPr>
          <a:lstStyle/>
          <a:p>
            <a:r>
              <a:rPr lang="en-US" dirty="0"/>
              <a:t>Input</a:t>
            </a:r>
          </a:p>
        </p:txBody>
      </p:sp>
      <p:sp>
        <p:nvSpPr>
          <p:cNvPr id="43" name="TextBox 42"/>
          <p:cNvSpPr txBox="1"/>
          <p:nvPr/>
        </p:nvSpPr>
        <p:spPr>
          <a:xfrm>
            <a:off x="8351838" y="4599706"/>
            <a:ext cx="1096963" cy="369332"/>
          </a:xfrm>
          <a:prstGeom prst="rect">
            <a:avLst/>
          </a:prstGeom>
          <a:noFill/>
        </p:spPr>
        <p:txBody>
          <a:bodyPr wrap="square" rtlCol="0">
            <a:spAutoFit/>
          </a:bodyPr>
          <a:lstStyle/>
          <a:p>
            <a:r>
              <a:rPr lang="en-US" dirty="0"/>
              <a:t>Output</a:t>
            </a:r>
          </a:p>
        </p:txBody>
      </p:sp>
      <p:sp>
        <p:nvSpPr>
          <p:cNvPr id="29" name="Rectangle 28"/>
          <p:cNvSpPr/>
          <p:nvPr/>
        </p:nvSpPr>
        <p:spPr>
          <a:xfrm>
            <a:off x="3875730" y="5951802"/>
            <a:ext cx="1768475"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Human</a:t>
            </a:r>
          </a:p>
        </p:txBody>
      </p:sp>
      <p:sp>
        <p:nvSpPr>
          <p:cNvPr id="31" name="Line 20"/>
          <p:cNvSpPr>
            <a:spLocks noChangeShapeType="1"/>
          </p:cNvSpPr>
          <p:nvPr/>
        </p:nvSpPr>
        <p:spPr bwMode="auto">
          <a:xfrm flipV="1">
            <a:off x="4706725" y="5470172"/>
            <a:ext cx="0" cy="609600"/>
          </a:xfrm>
          <a:prstGeom prst="line">
            <a:avLst/>
          </a:prstGeom>
          <a:noFill/>
          <a:ln w="25400">
            <a:solidFill>
              <a:schemeClr val="tx1"/>
            </a:solidFill>
            <a:round/>
            <a:headEnd/>
            <a:tailEnd type="triangle"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 name="TextBox 2"/>
          <p:cNvSpPr txBox="1"/>
          <p:nvPr/>
        </p:nvSpPr>
        <p:spPr>
          <a:xfrm>
            <a:off x="7863682" y="6096410"/>
            <a:ext cx="3953814" cy="646331"/>
          </a:xfrm>
          <a:prstGeom prst="rect">
            <a:avLst/>
          </a:prstGeom>
          <a:noFill/>
        </p:spPr>
        <p:txBody>
          <a:bodyPr wrap="square" rtlCol="0">
            <a:spAutoFit/>
          </a:bodyPr>
          <a:lstStyle/>
          <a:p>
            <a:r>
              <a:rPr lang="en-US" dirty="0" smtClean="0"/>
              <a:t>Slide taken from presentation by Deepak Venugopal</a:t>
            </a:r>
            <a:endParaRPr lang="en-US" dirty="0"/>
          </a:p>
        </p:txBody>
      </p:sp>
      <p:sp>
        <p:nvSpPr>
          <p:cNvPr id="9" name="TextBox 8"/>
          <p:cNvSpPr txBox="1"/>
          <p:nvPr/>
        </p:nvSpPr>
        <p:spPr>
          <a:xfrm>
            <a:off x="1880315" y="399245"/>
            <a:ext cx="8358389" cy="523220"/>
          </a:xfrm>
          <a:prstGeom prst="rect">
            <a:avLst/>
          </a:prstGeom>
          <a:noFill/>
        </p:spPr>
        <p:txBody>
          <a:bodyPr wrap="square" rtlCol="0">
            <a:spAutoFit/>
          </a:bodyPr>
          <a:lstStyle/>
          <a:p>
            <a:r>
              <a:rPr lang="en-US" sz="2800" dirty="0" smtClean="0"/>
              <a:t>Shift in Relationship in Computer Science</a:t>
            </a:r>
            <a:endParaRPr lang="en-US" sz="2800" dirty="0"/>
          </a:p>
        </p:txBody>
      </p:sp>
      <p:sp>
        <p:nvSpPr>
          <p:cNvPr id="44" name="Line 20"/>
          <p:cNvSpPr>
            <a:spLocks noChangeShapeType="1"/>
          </p:cNvSpPr>
          <p:nvPr/>
        </p:nvSpPr>
        <p:spPr bwMode="auto">
          <a:xfrm>
            <a:off x="2895600" y="4892839"/>
            <a:ext cx="914400" cy="0"/>
          </a:xfrm>
          <a:prstGeom prst="line">
            <a:avLst/>
          </a:prstGeom>
          <a:noFill/>
          <a:ln w="25400">
            <a:solidFill>
              <a:schemeClr val="tx1"/>
            </a:solidFill>
            <a:round/>
            <a:headEnd/>
            <a:tailEnd type="triangle"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dirty="0"/>
          </a:p>
        </p:txBody>
      </p:sp>
    </p:spTree>
    <p:extLst>
      <p:ext uri="{BB962C8B-B14F-4D97-AF65-F5344CB8AC3E}">
        <p14:creationId xmlns:p14="http://schemas.microsoft.com/office/powerpoint/2010/main" val="3383281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Statement: </a:t>
            </a:r>
            <a:endParaRPr lang="en-US" dirty="0"/>
          </a:p>
        </p:txBody>
      </p:sp>
      <p:sp>
        <p:nvSpPr>
          <p:cNvPr id="3" name="Content Placeholder 2"/>
          <p:cNvSpPr>
            <a:spLocks noGrp="1"/>
          </p:cNvSpPr>
          <p:nvPr>
            <p:ph idx="1"/>
          </p:nvPr>
        </p:nvSpPr>
        <p:spPr>
          <a:xfrm>
            <a:off x="2591068" y="1568063"/>
            <a:ext cx="8915400" cy="4407734"/>
          </a:xfrm>
        </p:spPr>
        <p:txBody>
          <a:bodyPr/>
          <a:lstStyle/>
          <a:p>
            <a:r>
              <a:rPr lang="en-US" u="sng" dirty="0" smtClean="0"/>
              <a:t>Data scientists </a:t>
            </a:r>
            <a:r>
              <a:rPr lang="en-US" dirty="0" smtClean="0"/>
              <a:t>study (</a:t>
            </a:r>
            <a:r>
              <a:rPr lang="en-US" u="sng" dirty="0" smtClean="0"/>
              <a:t>big) data </a:t>
            </a:r>
            <a:r>
              <a:rPr lang="en-US" dirty="0" smtClean="0"/>
              <a:t>through </a:t>
            </a:r>
            <a:r>
              <a:rPr lang="en-US" u="sng" dirty="0" smtClean="0"/>
              <a:t>machine learning </a:t>
            </a:r>
            <a:r>
              <a:rPr lang="en-US" dirty="0" smtClean="0"/>
              <a:t>(primarily). </a:t>
            </a:r>
          </a:p>
          <a:p>
            <a:pPr marL="0" indent="0">
              <a:buNone/>
            </a:pPr>
            <a:endParaRPr lang="en-US" dirty="0" smtClean="0"/>
          </a:p>
          <a:p>
            <a:pPr marL="0" indent="0">
              <a:buNone/>
            </a:pPr>
            <a:r>
              <a:rPr lang="en-US" dirty="0" smtClean="0"/>
              <a:t>Just like: </a:t>
            </a:r>
          </a:p>
          <a:p>
            <a:r>
              <a:rPr lang="en-US" u="sng" dirty="0" smtClean="0"/>
              <a:t>Anthropologists</a:t>
            </a:r>
            <a:r>
              <a:rPr lang="en-US" dirty="0" smtClean="0"/>
              <a:t> study </a:t>
            </a:r>
            <a:r>
              <a:rPr lang="en-US" u="sng" dirty="0" smtClean="0"/>
              <a:t>culture</a:t>
            </a:r>
            <a:r>
              <a:rPr lang="en-US" dirty="0" smtClean="0"/>
              <a:t> through </a:t>
            </a:r>
            <a:r>
              <a:rPr lang="en-US" u="sng" dirty="0" smtClean="0"/>
              <a:t>ethnography</a:t>
            </a:r>
            <a:r>
              <a:rPr lang="en-US" dirty="0" smtClean="0"/>
              <a:t> (primarily). </a:t>
            </a:r>
          </a:p>
          <a:p>
            <a:endParaRPr lang="en-US" dirty="0"/>
          </a:p>
          <a:p>
            <a:endParaRPr lang="en-US" dirty="0" smtClean="0"/>
          </a:p>
          <a:p>
            <a:endParaRPr lang="en-US" dirty="0"/>
          </a:p>
          <a:p>
            <a:endParaRPr lang="en-US" dirty="0" smtClean="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34034182"/>
              </p:ext>
            </p:extLst>
          </p:nvPr>
        </p:nvGraphicFramePr>
        <p:xfrm>
          <a:off x="2591068" y="3488623"/>
          <a:ext cx="8127999" cy="165100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r>
                        <a:rPr lang="en-US" dirty="0" smtClean="0"/>
                        <a:t>Who</a:t>
                      </a:r>
                      <a:endParaRPr lang="en-US" dirty="0"/>
                    </a:p>
                  </a:txBody>
                  <a:tcPr/>
                </a:tc>
                <a:tc>
                  <a:txBody>
                    <a:bodyPr/>
                    <a:lstStyle/>
                    <a:p>
                      <a:r>
                        <a:rPr lang="en-US" dirty="0" smtClean="0"/>
                        <a:t>What</a:t>
                      </a:r>
                      <a:endParaRPr lang="en-US" dirty="0"/>
                    </a:p>
                  </a:txBody>
                  <a:tcPr/>
                </a:tc>
                <a:tc>
                  <a:txBody>
                    <a:bodyPr/>
                    <a:lstStyle/>
                    <a:p>
                      <a:r>
                        <a:rPr lang="en-US" dirty="0" smtClean="0"/>
                        <a:t>How</a:t>
                      </a:r>
                      <a:endParaRPr lang="en-US" dirty="0"/>
                    </a:p>
                  </a:txBody>
                  <a:tcPr/>
                </a:tc>
              </a:tr>
              <a:tr h="370840">
                <a:tc>
                  <a:txBody>
                    <a:bodyPr/>
                    <a:lstStyle/>
                    <a:p>
                      <a:r>
                        <a:rPr lang="en-US" dirty="0" smtClean="0"/>
                        <a:t>Data</a:t>
                      </a:r>
                      <a:r>
                        <a:rPr lang="en-US" baseline="0" dirty="0" smtClean="0"/>
                        <a:t> scientists/data science</a:t>
                      </a:r>
                      <a:endParaRPr lang="en-US" dirty="0"/>
                    </a:p>
                  </a:txBody>
                  <a:tcPr/>
                </a:tc>
                <a:tc>
                  <a:txBody>
                    <a:bodyPr/>
                    <a:lstStyle/>
                    <a:p>
                      <a:r>
                        <a:rPr lang="en-US" dirty="0" smtClean="0"/>
                        <a:t>Big data</a:t>
                      </a:r>
                      <a:endParaRPr lang="en-US" dirty="0"/>
                    </a:p>
                  </a:txBody>
                  <a:tcPr/>
                </a:tc>
                <a:tc>
                  <a:txBody>
                    <a:bodyPr/>
                    <a:lstStyle/>
                    <a:p>
                      <a:r>
                        <a:rPr lang="en-US" dirty="0" smtClean="0"/>
                        <a:t>Machine Learning</a:t>
                      </a:r>
                      <a:endParaRPr lang="en-US" dirty="0"/>
                    </a:p>
                  </a:txBody>
                  <a:tcPr/>
                </a:tc>
              </a:tr>
              <a:tr h="370840">
                <a:tc>
                  <a:txBody>
                    <a:bodyPr/>
                    <a:lstStyle/>
                    <a:p>
                      <a:r>
                        <a:rPr lang="en-US" dirty="0" smtClean="0"/>
                        <a:t>Anthropologists/Anthropology</a:t>
                      </a:r>
                      <a:endParaRPr lang="en-US" dirty="0"/>
                    </a:p>
                  </a:txBody>
                  <a:tcPr/>
                </a:tc>
                <a:tc>
                  <a:txBody>
                    <a:bodyPr/>
                    <a:lstStyle/>
                    <a:p>
                      <a:r>
                        <a:rPr lang="en-US" dirty="0" smtClean="0"/>
                        <a:t>Culture</a:t>
                      </a:r>
                      <a:endParaRPr lang="en-US" dirty="0"/>
                    </a:p>
                  </a:txBody>
                  <a:tcPr/>
                </a:tc>
                <a:tc>
                  <a:txBody>
                    <a:bodyPr/>
                    <a:lstStyle/>
                    <a:p>
                      <a:r>
                        <a:rPr lang="en-US" dirty="0" smtClean="0"/>
                        <a:t>Ethnography</a:t>
                      </a:r>
                      <a:endParaRPr lang="en-US" dirty="0"/>
                    </a:p>
                  </a:txBody>
                  <a:tcPr/>
                </a:tc>
              </a:tr>
            </a:tbl>
          </a:graphicData>
        </a:graphic>
      </p:graphicFrame>
    </p:spTree>
    <p:extLst>
      <p:ext uri="{BB962C8B-B14F-4D97-AF65-F5344CB8AC3E}">
        <p14:creationId xmlns:p14="http://schemas.microsoft.com/office/powerpoint/2010/main" val="2404309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a:t>
            </a:r>
            <a:endParaRPr lang="en-US" dirty="0"/>
          </a:p>
        </p:txBody>
      </p:sp>
      <p:sp>
        <p:nvSpPr>
          <p:cNvPr id="3" name="Content Placeholder 2"/>
          <p:cNvSpPr>
            <a:spLocks noGrp="1"/>
          </p:cNvSpPr>
          <p:nvPr>
            <p:ph idx="1"/>
          </p:nvPr>
        </p:nvSpPr>
        <p:spPr>
          <a:xfrm>
            <a:off x="2589212" y="1700011"/>
            <a:ext cx="8915400" cy="4662151"/>
          </a:xfrm>
        </p:spPr>
        <p:txBody>
          <a:bodyPr>
            <a:normAutofit/>
          </a:bodyPr>
          <a:lstStyle/>
          <a:p>
            <a:pPr marL="0" lvl="0" indent="0">
              <a:buNone/>
            </a:pPr>
            <a:r>
              <a:rPr lang="en-US" dirty="0" smtClean="0"/>
              <a:t>We, as anthropologists (and other social researchers), need: </a:t>
            </a:r>
          </a:p>
          <a:p>
            <a:pPr lvl="0">
              <a:buFont typeface="+mj-lt"/>
              <a:buAutoNum type="arabicPeriod"/>
            </a:pPr>
            <a:r>
              <a:rPr lang="en-US" u="sng" dirty="0" smtClean="0"/>
              <a:t>Analysis</a:t>
            </a:r>
            <a:r>
              <a:rPr lang="en-US" dirty="0" smtClean="0"/>
              <a:t>: </a:t>
            </a:r>
            <a:r>
              <a:rPr lang="en-US" dirty="0"/>
              <a:t>To understand what machine learning, data science, and big data look like on the ground through </a:t>
            </a:r>
            <a:r>
              <a:rPr lang="en-US" dirty="0" smtClean="0"/>
              <a:t>ethnography</a:t>
            </a:r>
          </a:p>
          <a:p>
            <a:pPr lvl="0">
              <a:buFont typeface="+mj-lt"/>
              <a:buAutoNum type="arabicPeriod"/>
            </a:pPr>
            <a:r>
              <a:rPr lang="en-US" u="sng" dirty="0" smtClean="0"/>
              <a:t>Methodology</a:t>
            </a:r>
            <a:r>
              <a:rPr lang="en-US" dirty="0" smtClean="0"/>
              <a:t>: </a:t>
            </a:r>
            <a:r>
              <a:rPr lang="en-US" dirty="0"/>
              <a:t>T</a:t>
            </a:r>
            <a:r>
              <a:rPr lang="en-US" dirty="0" smtClean="0"/>
              <a:t>o work to bridge </a:t>
            </a:r>
            <a:r>
              <a:rPr lang="en-US" dirty="0"/>
              <a:t>the gap between </a:t>
            </a:r>
            <a:r>
              <a:rPr lang="en-US" dirty="0" smtClean="0"/>
              <a:t>machine learning approaches and ethnography</a:t>
            </a:r>
          </a:p>
          <a:p>
            <a:pPr lvl="0">
              <a:buFont typeface="+mj-lt"/>
              <a:buAutoNum type="arabicPeriod"/>
            </a:pPr>
            <a:r>
              <a:rPr lang="en-US" u="sng" dirty="0" smtClean="0"/>
              <a:t>Theory</a:t>
            </a:r>
            <a:r>
              <a:rPr lang="en-US" dirty="0" smtClean="0"/>
              <a:t>: To shift our understandings of who or what participates in a culture and society to include increasingly intricate computerized learning systems.</a:t>
            </a:r>
          </a:p>
          <a:p>
            <a:pPr marL="0" indent="0">
              <a:buNone/>
            </a:pPr>
            <a:endParaRPr lang="en-US" dirty="0" smtClean="0"/>
          </a:p>
          <a:p>
            <a:pPr marL="0" indent="0">
              <a:buNone/>
            </a:pPr>
            <a:r>
              <a:rPr lang="en-US" dirty="0"/>
              <a:t>W</a:t>
            </a:r>
            <a:r>
              <a:rPr lang="en-US" dirty="0" smtClean="0"/>
              <a:t>hich of these three arguments would you prefer I discuss? </a:t>
            </a:r>
            <a:endParaRPr lang="en-US" dirty="0"/>
          </a:p>
        </p:txBody>
      </p:sp>
    </p:spTree>
    <p:extLst>
      <p:ext uri="{BB962C8B-B14F-4D97-AF65-F5344CB8AC3E}">
        <p14:creationId xmlns:p14="http://schemas.microsoft.com/office/powerpoint/2010/main" val="1419952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1: On the Ground Focus</a:t>
            </a:r>
            <a:endParaRPr lang="en-US" dirty="0"/>
          </a:p>
        </p:txBody>
      </p:sp>
      <p:sp>
        <p:nvSpPr>
          <p:cNvPr id="3" name="Content Placeholder 2"/>
          <p:cNvSpPr>
            <a:spLocks noGrp="1"/>
          </p:cNvSpPr>
          <p:nvPr>
            <p:ph idx="1"/>
          </p:nvPr>
        </p:nvSpPr>
        <p:spPr/>
        <p:txBody>
          <a:bodyPr>
            <a:normAutofit/>
          </a:bodyPr>
          <a:lstStyle/>
          <a:p>
            <a:pPr marL="0" lvl="0" indent="0">
              <a:buNone/>
            </a:pPr>
            <a:r>
              <a:rPr lang="en-US" sz="3600" dirty="0" smtClean="0"/>
              <a:t>Main Argument: </a:t>
            </a:r>
          </a:p>
          <a:p>
            <a:pPr marL="0" indent="0">
              <a:buNone/>
            </a:pPr>
            <a:r>
              <a:rPr lang="en-US" sz="3600" dirty="0" smtClean="0"/>
              <a:t>We </a:t>
            </a:r>
            <a:r>
              <a:rPr lang="en-US" sz="3600" dirty="0"/>
              <a:t>need </a:t>
            </a:r>
            <a:r>
              <a:rPr lang="en-US" sz="3600" dirty="0" smtClean="0"/>
              <a:t>to </a:t>
            </a:r>
            <a:r>
              <a:rPr lang="en-US" sz="3600" dirty="0"/>
              <a:t>understand what machine learning, data science, and big data look like on the ground through </a:t>
            </a:r>
            <a:r>
              <a:rPr lang="en-US" sz="3600" dirty="0" smtClean="0"/>
              <a:t>ethnography</a:t>
            </a:r>
            <a:r>
              <a:rPr lang="en-US" sz="3600" dirty="0"/>
              <a:t>.</a:t>
            </a:r>
          </a:p>
        </p:txBody>
      </p:sp>
    </p:spTree>
    <p:extLst>
      <p:ext uri="{BB962C8B-B14F-4D97-AF65-F5344CB8AC3E}">
        <p14:creationId xmlns:p14="http://schemas.microsoft.com/office/powerpoint/2010/main" val="2734072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Away from Big Data</a:t>
            </a:r>
            <a:endParaRPr lang="en-US" dirty="0"/>
          </a:p>
        </p:txBody>
      </p:sp>
      <p:sp>
        <p:nvSpPr>
          <p:cNvPr id="3" name="Content Placeholder 2"/>
          <p:cNvSpPr>
            <a:spLocks noGrp="1"/>
          </p:cNvSpPr>
          <p:nvPr>
            <p:ph idx="1"/>
          </p:nvPr>
        </p:nvSpPr>
        <p:spPr>
          <a:xfrm>
            <a:off x="2589212" y="1905000"/>
            <a:ext cx="8915400" cy="3777622"/>
          </a:xfrm>
        </p:spPr>
        <p:txBody>
          <a:bodyPr>
            <a:normAutofit/>
          </a:bodyPr>
          <a:lstStyle/>
          <a:p>
            <a:r>
              <a:rPr lang="en-US" sz="2400" dirty="0"/>
              <a:t>Most anthropological work on this topic has focused on </a:t>
            </a:r>
            <a:r>
              <a:rPr lang="en-US" sz="2400" u="sng" dirty="0"/>
              <a:t>big data</a:t>
            </a:r>
            <a:r>
              <a:rPr lang="en-US" sz="2400" dirty="0"/>
              <a:t>. </a:t>
            </a:r>
          </a:p>
          <a:p>
            <a:r>
              <a:rPr lang="en-US" sz="2400" dirty="0"/>
              <a:t>Big data promotes </a:t>
            </a:r>
            <a:r>
              <a:rPr lang="en-US" sz="2400" dirty="0" smtClean="0"/>
              <a:t>an </a:t>
            </a:r>
            <a:r>
              <a:rPr lang="en-US" sz="2400" u="sng" dirty="0" smtClean="0"/>
              <a:t>airplane </a:t>
            </a:r>
            <a:r>
              <a:rPr lang="en-US" sz="2400" u="sng" dirty="0"/>
              <a:t>view</a:t>
            </a:r>
            <a:r>
              <a:rPr lang="en-US" sz="2400" dirty="0"/>
              <a:t> of the topic, </a:t>
            </a:r>
            <a:r>
              <a:rPr lang="en-US" sz="2400" dirty="0" smtClean="0"/>
              <a:t>stifling a deep, on-the-ground</a:t>
            </a:r>
            <a:r>
              <a:rPr lang="en-US" sz="2400" dirty="0"/>
              <a:t>, ethnographic understanding. </a:t>
            </a:r>
          </a:p>
          <a:p>
            <a:r>
              <a:rPr lang="en-US" sz="2400" dirty="0" smtClean="0"/>
              <a:t>Shifting focus to machine </a:t>
            </a:r>
            <a:r>
              <a:rPr lang="en-US" sz="2400" dirty="0"/>
              <a:t>learning and data </a:t>
            </a:r>
            <a:r>
              <a:rPr lang="en-US" sz="2400" dirty="0" smtClean="0"/>
              <a:t>scientists resituates analysis on the ground. </a:t>
            </a:r>
            <a:endParaRPr lang="en-US" sz="2400" dirty="0"/>
          </a:p>
        </p:txBody>
      </p:sp>
    </p:spTree>
    <p:extLst>
      <p:ext uri="{BB962C8B-B14F-4D97-AF65-F5344CB8AC3E}">
        <p14:creationId xmlns:p14="http://schemas.microsoft.com/office/powerpoint/2010/main" val="1361920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Myths</a:t>
            </a:r>
            <a:endParaRPr lang="en-US" dirty="0"/>
          </a:p>
        </p:txBody>
      </p:sp>
      <p:sp>
        <p:nvSpPr>
          <p:cNvPr id="3" name="Content Placeholder 2"/>
          <p:cNvSpPr>
            <a:spLocks noGrp="1"/>
          </p:cNvSpPr>
          <p:nvPr>
            <p:ph idx="1"/>
          </p:nvPr>
        </p:nvSpPr>
        <p:spPr>
          <a:xfrm>
            <a:off x="2589212" y="1905000"/>
            <a:ext cx="8915400" cy="3777622"/>
          </a:xfrm>
        </p:spPr>
        <p:txBody>
          <a:bodyPr>
            <a:noAutofit/>
          </a:bodyPr>
          <a:lstStyle/>
          <a:p>
            <a:pPr marL="0" indent="0">
              <a:buNone/>
            </a:pPr>
            <a:r>
              <a:rPr lang="en-US" sz="2400" dirty="0" smtClean="0"/>
              <a:t>Two common myths surrounding these phenomena: </a:t>
            </a:r>
          </a:p>
          <a:p>
            <a:pPr>
              <a:buFont typeface="+mj-lt"/>
              <a:buAutoNum type="arabicPeriod"/>
            </a:pPr>
            <a:r>
              <a:rPr lang="en-US" sz="2400" dirty="0" smtClean="0"/>
              <a:t>Gods: </a:t>
            </a:r>
            <a:r>
              <a:rPr lang="en-US" sz="2400" dirty="0"/>
              <a:t>S</a:t>
            </a:r>
            <a:r>
              <a:rPr lang="en-US" sz="2400" dirty="0" smtClean="0"/>
              <a:t>aviors revolutionizing our world. </a:t>
            </a:r>
          </a:p>
          <a:p>
            <a:pPr>
              <a:buFont typeface="+mj-lt"/>
              <a:buAutoNum type="arabicPeriod"/>
            </a:pPr>
            <a:r>
              <a:rPr lang="en-US" sz="2400" dirty="0" smtClean="0"/>
              <a:t>Demons: </a:t>
            </a:r>
            <a:r>
              <a:rPr lang="en-US" sz="2400" dirty="0"/>
              <a:t>T</a:t>
            </a:r>
            <a:r>
              <a:rPr lang="en-US" sz="2400" dirty="0" smtClean="0"/>
              <a:t>hreatening our lives (anthropologists generally here)</a:t>
            </a:r>
          </a:p>
          <a:p>
            <a:endParaRPr lang="en-US" sz="2400" dirty="0" smtClean="0"/>
          </a:p>
          <a:p>
            <a:pPr marL="0" indent="0">
              <a:buNone/>
            </a:pPr>
            <a:r>
              <a:rPr lang="en-US" sz="2400" dirty="0" smtClean="0"/>
              <a:t>Both encourage a single, totalizing view, which gets in the way of understanding what they look on the ground. </a:t>
            </a:r>
            <a:endParaRPr lang="en-US" sz="2400" dirty="0"/>
          </a:p>
        </p:txBody>
      </p:sp>
    </p:spTree>
    <p:extLst>
      <p:ext uri="{BB962C8B-B14F-4D97-AF65-F5344CB8AC3E}">
        <p14:creationId xmlns:p14="http://schemas.microsoft.com/office/powerpoint/2010/main" val="747063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Ocean of Data</a:t>
            </a:r>
            <a:endParaRPr lang="en-US" dirty="0"/>
          </a:p>
        </p:txBody>
      </p:sp>
      <p:sp>
        <p:nvSpPr>
          <p:cNvPr id="3" name="Content Placeholder 2"/>
          <p:cNvSpPr>
            <a:spLocks noGrp="1"/>
          </p:cNvSpPr>
          <p:nvPr>
            <p:ph idx="1"/>
          </p:nvPr>
        </p:nvSpPr>
        <p:spPr/>
        <p:txBody>
          <a:bodyPr>
            <a:normAutofit/>
          </a:bodyPr>
          <a:lstStyle/>
          <a:p>
            <a:r>
              <a:rPr lang="en-US" dirty="0" smtClean="0"/>
              <a:t>Nick Seaver (2015) in “Bastard Algebra” uses an elaborate ocean analogy to describe the different facets involved:</a:t>
            </a:r>
          </a:p>
          <a:p>
            <a:pPr lvl="1"/>
            <a:r>
              <a:rPr lang="en-US" dirty="0"/>
              <a:t>The </a:t>
            </a:r>
            <a:r>
              <a:rPr lang="en-US" u="sng" dirty="0"/>
              <a:t>Ocean Depths</a:t>
            </a:r>
            <a:r>
              <a:rPr lang="en-US" dirty="0"/>
              <a:t> of </a:t>
            </a:r>
            <a:r>
              <a:rPr lang="en-US" dirty="0" smtClean="0"/>
              <a:t>Big Data</a:t>
            </a:r>
            <a:endParaRPr lang="en-US" dirty="0"/>
          </a:p>
          <a:p>
            <a:pPr lvl="1"/>
            <a:r>
              <a:rPr lang="en-US" dirty="0"/>
              <a:t>The </a:t>
            </a:r>
            <a:r>
              <a:rPr lang="en-US" u="sng" dirty="0"/>
              <a:t>Shore</a:t>
            </a:r>
            <a:r>
              <a:rPr lang="en-US" dirty="0"/>
              <a:t> where most data scientists </a:t>
            </a:r>
            <a:r>
              <a:rPr lang="en-US" dirty="0" smtClean="0"/>
              <a:t>and machine learners operate</a:t>
            </a:r>
          </a:p>
          <a:p>
            <a:pPr lvl="2"/>
            <a:r>
              <a:rPr lang="en-US" dirty="0" smtClean="0"/>
              <a:t>We need a “frog’s eye view.” </a:t>
            </a:r>
          </a:p>
          <a:p>
            <a:pPr lvl="2"/>
            <a:r>
              <a:rPr lang="en-US" dirty="0" smtClean="0"/>
              <a:t>Where most data scientists and machine learning occur</a:t>
            </a:r>
            <a:endParaRPr lang="en-US" dirty="0"/>
          </a:p>
          <a:p>
            <a:r>
              <a:rPr lang="en-US" dirty="0" smtClean="0"/>
              <a:t>Main Point for my Presentation: </a:t>
            </a:r>
            <a:endParaRPr lang="en-US" dirty="0"/>
          </a:p>
          <a:p>
            <a:pPr marL="0" indent="0">
              <a:buNone/>
            </a:pPr>
            <a:r>
              <a:rPr lang="en-US" dirty="0" smtClean="0"/>
              <a:t>These systems are made up of many distinct ecosystems all of which require ethnography to understand. The big </a:t>
            </a:r>
            <a:r>
              <a:rPr lang="en-US" dirty="0"/>
              <a:t>d</a:t>
            </a:r>
            <a:r>
              <a:rPr lang="en-US" dirty="0" smtClean="0"/>
              <a:t>ata view, which looks the whole ocean as a whole, is only one vantage point. </a:t>
            </a:r>
          </a:p>
        </p:txBody>
      </p:sp>
    </p:spTree>
    <p:extLst>
      <p:ext uri="{BB962C8B-B14F-4D97-AF65-F5344CB8AC3E}">
        <p14:creationId xmlns:p14="http://schemas.microsoft.com/office/powerpoint/2010/main" val="1651097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527</TotalTime>
  <Words>1602</Words>
  <Application>Microsoft Office PowerPoint</Application>
  <PresentationFormat>Widescreen</PresentationFormat>
  <Paragraphs>194</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Century Gothic</vt:lpstr>
      <vt:lpstr>Wingdings 3</vt:lpstr>
      <vt:lpstr>Wisp</vt:lpstr>
      <vt:lpstr>Computerized Knowledge Production: Machine Learning Models as Social Actors </vt:lpstr>
      <vt:lpstr>Anthropology of Machine Learning</vt:lpstr>
      <vt:lpstr>PowerPoint Presentation</vt:lpstr>
      <vt:lpstr>Key Statement: </vt:lpstr>
      <vt:lpstr>Thesis: </vt:lpstr>
      <vt:lpstr>Argument 1: On the Ground Focus</vt:lpstr>
      <vt:lpstr>Away from Big Data</vt:lpstr>
      <vt:lpstr>Data Myths</vt:lpstr>
      <vt:lpstr>An Ocean of Data</vt:lpstr>
      <vt:lpstr>Faith/Trust in Machine Learning</vt:lpstr>
      <vt:lpstr>Ethnography is key</vt:lpstr>
      <vt:lpstr>Argument 2: </vt:lpstr>
      <vt:lpstr>Cross-Collaboration</vt:lpstr>
      <vt:lpstr>Qualitative/Quantitative Debate</vt:lpstr>
      <vt:lpstr>New Approach</vt:lpstr>
      <vt:lpstr>Machine Learning</vt:lpstr>
      <vt:lpstr>Ethnographies of Machine Learning</vt:lpstr>
      <vt:lpstr>New Conversation</vt:lpstr>
      <vt:lpstr>Argument 3:</vt:lpstr>
      <vt:lpstr>Broader Theoretical Debate</vt:lpstr>
      <vt:lpstr>Agency</vt:lpstr>
      <vt:lpstr>Non-Human Agency</vt:lpstr>
      <vt:lpstr>Computer Learning</vt:lpstr>
      <vt:lpstr>Machine Learners</vt:lpstr>
      <vt:lpstr>Computerized Agents</vt:lpstr>
      <vt:lpstr>Conclusion: </vt:lpstr>
      <vt:lpstr>Bibliography: </vt:lpstr>
    </vt:vector>
  </TitlesOfParts>
  <Company>ServiceMaster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Computerized Knowledge Production: Machine Learning Models as Social Actors</dc:title>
  <dc:creator>Paff, Stephen</dc:creator>
  <cp:lastModifiedBy>Paff, Stephen</cp:lastModifiedBy>
  <cp:revision>138</cp:revision>
  <dcterms:created xsi:type="dcterms:W3CDTF">2018-03-23T18:32:50Z</dcterms:created>
  <dcterms:modified xsi:type="dcterms:W3CDTF">2018-04-05T02:03:29Z</dcterms:modified>
</cp:coreProperties>
</file>