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91" r:id="rId4"/>
    <p:sldId id="271" r:id="rId5"/>
    <p:sldId id="280" r:id="rId6"/>
    <p:sldId id="26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88" r:id="rId16"/>
    <p:sldId id="262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phiker@gmail.com" initials="s" lastIdx="4" clrIdx="0">
    <p:extLst>
      <p:ext uri="{19B8F6BF-5375-455C-9EA6-DF929625EA0E}">
        <p15:presenceInfo xmlns:p15="http://schemas.microsoft.com/office/powerpoint/2012/main" userId="fdf337cdc08ab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95468-F259-445F-A1CC-B7A1638D0E2B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EB85-E7CE-424B-BF22-8F9385716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9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2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39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4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15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5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0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5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6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7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4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3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10F1-CC0E-4B4B-BBCC-7D5FBFDF0ECC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4D361D-0293-4FEA-B68B-CAEF8C528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4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98E9-BBF4-488C-A080-A5BB647F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Autofit/>
          </a:bodyPr>
          <a:lstStyle/>
          <a:p>
            <a:r>
              <a:rPr lang="en-US" sz="4000" b="1" dirty="0"/>
              <a:t>Anthropology by Data Science: The EPIC Project with Indicia Consulting as an Exploratory Case Study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D7D22-49BF-4EC3-8917-D5CD05E5B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Stephen Paff</a:t>
            </a:r>
          </a:p>
        </p:txBody>
      </p:sp>
    </p:spTree>
    <p:extLst>
      <p:ext uri="{BB962C8B-B14F-4D97-AF65-F5344CB8AC3E}">
        <p14:creationId xmlns:p14="http://schemas.microsoft.com/office/powerpoint/2010/main" val="319655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D51805-C714-460B-8E16-30CC43E785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181798"/>
            <a:ext cx="9339262" cy="62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FA13-11FF-4023-A52D-E686DA99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CART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402EE-21D2-4568-AA60-DF201B30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1838" y="2007302"/>
            <a:ext cx="4313864" cy="3777622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u="sng" dirty="0"/>
              <a:t>Pre-Development:</a:t>
            </a:r>
            <a:r>
              <a:rPr lang="en-US" dirty="0"/>
              <a:t> Cleaned and prepared data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Resampling</a:t>
            </a:r>
          </a:p>
          <a:p>
            <a:pPr>
              <a:buFont typeface="+mj-lt"/>
              <a:buAutoNum type="arabicPeriod"/>
            </a:pPr>
            <a:r>
              <a:rPr lang="en-US" u="sng" dirty="0"/>
              <a:t>Development:</a:t>
            </a:r>
            <a:r>
              <a:rPr lang="en-US" dirty="0"/>
              <a:t> Developed the decision tree model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Gini Index</a:t>
            </a:r>
          </a:p>
          <a:p>
            <a:pPr>
              <a:buFont typeface="+mj-lt"/>
              <a:buAutoNum type="arabicPeriod"/>
            </a:pPr>
            <a:r>
              <a:rPr lang="en-US" u="sng" dirty="0"/>
              <a:t>Pruning:</a:t>
            </a:r>
            <a:r>
              <a:rPr lang="en-US" dirty="0"/>
              <a:t> Tested the model’s accuracy and further refined by adjusting the (hyper)parameters and ensemble methods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Leave-One-Out Cross-Validation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Random Forests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4E6D9-1A03-44DE-88C8-F31A67B6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9091"/>
            <a:ext cx="5907853" cy="22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A450-62C4-4071-8A7C-12D2735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5DE39F-8C06-4679-BED2-6367620E69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3" y="576263"/>
            <a:ext cx="11167738" cy="585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00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EDB7-9621-4183-B5A6-BD2E654E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E88-01A5-490A-8B54-6D15001A1D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decision tree models had the following strengths: </a:t>
            </a:r>
          </a:p>
          <a:p>
            <a:pPr>
              <a:buFont typeface="+mj-lt"/>
              <a:buAutoNum type="arabicPeriod"/>
            </a:pPr>
            <a:r>
              <a:rPr lang="en-US" dirty="0"/>
              <a:t>Intelligible narratives for both humans and computers</a:t>
            </a:r>
          </a:p>
          <a:p>
            <a:pPr>
              <a:buFont typeface="+mj-lt"/>
              <a:buAutoNum type="arabicPeriod"/>
            </a:pPr>
            <a:r>
              <a:rPr lang="en-US" dirty="0"/>
              <a:t>Intermixable parts, allowing for unique connections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Translatable: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Between disciplines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Into actionable insights for policy-makers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invistaperforms.org/wp-content/uploads/2017/04/strengths.jpg">
            <a:extLst>
              <a:ext uri="{FF2B5EF4-FFF2-40B4-BE49-F238E27FC236}">
                <a16:creationId xmlns:a16="http://schemas.microsoft.com/office/drawing/2014/main" id="{94D78938-1EDB-4A55-B287-42B472263E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4" y="1730750"/>
            <a:ext cx="3770931" cy="37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FDCE52-24A7-41C0-A5C4-89DC785E9D0A}"/>
              </a:ext>
            </a:extLst>
          </p:cNvPr>
          <p:cNvSpPr/>
          <p:nvPr/>
        </p:nvSpPr>
        <p:spPr>
          <a:xfrm>
            <a:off x="6424613" y="57397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http://www.invistaperforms.org/strengths-key-higher-productivity-effectiveness-employee-engagement-joy/</a:t>
            </a:r>
          </a:p>
        </p:txBody>
      </p:sp>
    </p:spTree>
    <p:extLst>
      <p:ext uri="{BB962C8B-B14F-4D97-AF65-F5344CB8AC3E}">
        <p14:creationId xmlns:p14="http://schemas.microsoft.com/office/powerpoint/2010/main" val="1766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EDB7-9621-4183-B5A6-BD2E654E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1E88-01A5-490A-8B54-6D15001A1D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Unable to test against an external dataset</a:t>
            </a:r>
          </a:p>
          <a:p>
            <a:pPr>
              <a:buFont typeface="+mj-lt"/>
              <a:buAutoNum type="arabicPeriod"/>
            </a:pPr>
            <a:r>
              <a:rPr lang="en-US" dirty="0"/>
              <a:t>Potential for overfitting </a:t>
            </a:r>
          </a:p>
          <a:p>
            <a:pPr>
              <a:buFont typeface="+mj-lt"/>
              <a:buAutoNum type="arabicPeriod"/>
            </a:pPr>
            <a:r>
              <a:rPr lang="en-US" dirty="0"/>
              <a:t>Models developed separately to be integrated in testing</a:t>
            </a:r>
          </a:p>
        </p:txBody>
      </p:sp>
      <p:pic>
        <p:nvPicPr>
          <p:cNvPr id="2050" name="Picture 2" descr="Why It Is Important To Embrace Your Weaknesses">
            <a:extLst>
              <a:ext uri="{FF2B5EF4-FFF2-40B4-BE49-F238E27FC236}">
                <a16:creationId xmlns:a16="http://schemas.microsoft.com/office/drawing/2014/main" id="{7CF5EB57-CF1E-4E99-83FB-D94DBAED6F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3" y="2133600"/>
            <a:ext cx="4313238" cy="32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960DB-C69C-4EB5-8533-A6DA2257313C}"/>
              </a:ext>
            </a:extLst>
          </p:cNvPr>
          <p:cNvSpPr/>
          <p:nvPr/>
        </p:nvSpPr>
        <p:spPr>
          <a:xfrm>
            <a:off x="6657975" y="559712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https://www.potentash.com/2018/02/20/important-embrace-your-weaknesses-lifestyle/</a:t>
            </a:r>
          </a:p>
        </p:txBody>
      </p:sp>
    </p:spTree>
    <p:extLst>
      <p:ext uri="{BB962C8B-B14F-4D97-AF65-F5344CB8AC3E}">
        <p14:creationId xmlns:p14="http://schemas.microsoft.com/office/powerpoint/2010/main" val="39659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B80C-3E94-49F4-852A-6E6E7CBF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to Address Weaknesses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F615-5895-4041-905E-A4BCAF0879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obtained a second, external dataset of Prince Williams County for testing from Network Dynamics Simulation Science Laboratory at Virginia Tech University.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Ultimate Goals:</a:t>
            </a:r>
            <a:r>
              <a:rPr lang="en-US" dirty="0"/>
              <a:t> </a:t>
            </a:r>
          </a:p>
          <a:p>
            <a:r>
              <a:rPr lang="en-US" dirty="0"/>
              <a:t>To create a general criteria to classify the cyber status of individuals in a whole population</a:t>
            </a:r>
          </a:p>
          <a:p>
            <a:r>
              <a:rPr lang="en-US" dirty="0"/>
              <a:t>To segment market specific energy-saving campaigns towards each group</a:t>
            </a:r>
          </a:p>
        </p:txBody>
      </p:sp>
      <p:pic>
        <p:nvPicPr>
          <p:cNvPr id="1026" name="Picture 2" descr="https://www.marketingtechnews.net/media/img/news/iStock_nextsteps896502.jpg.800x600_q96.png">
            <a:extLst>
              <a:ext uri="{FF2B5EF4-FFF2-40B4-BE49-F238E27FC236}">
                <a16:creationId xmlns:a16="http://schemas.microsoft.com/office/drawing/2014/main" id="{5803C45E-65A0-4DE8-922F-617F9EF96E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847518"/>
            <a:ext cx="4313238" cy="23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094AEC-BFF8-408C-A151-774DCDC6DDE8}"/>
              </a:ext>
            </a:extLst>
          </p:cNvPr>
          <p:cNvSpPr/>
          <p:nvPr/>
        </p:nvSpPr>
        <p:spPr>
          <a:xfrm>
            <a:off x="6657974" y="5511112"/>
            <a:ext cx="5738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https://www.marketingtechnews.net/news/2015/aug/21/big-data-and-personalisation-truly-comes-age-next-steps-cmo/</a:t>
            </a:r>
          </a:p>
        </p:txBody>
      </p:sp>
    </p:spTree>
    <p:extLst>
      <p:ext uri="{BB962C8B-B14F-4D97-AF65-F5344CB8AC3E}">
        <p14:creationId xmlns:p14="http://schemas.microsoft.com/office/powerpoint/2010/main" val="178977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1CC1-F0FC-497C-82C0-62EF450E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E5EB-6C2C-4449-9514-8B7B23EF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Nick Seaver’s concept of bastard methodology helps ground a cross-pollinating approach between the anthropology and data science, </a:t>
            </a:r>
          </a:p>
          <a:p>
            <a:r>
              <a:rPr lang="en-US" dirty="0"/>
              <a:t>Decision tree modeling is helpful for this.</a:t>
            </a:r>
          </a:p>
          <a:p>
            <a:r>
              <a:rPr lang="en-US" dirty="0"/>
              <a:t>The project is a exploration in integrating ethnographic and data science techniques. </a:t>
            </a:r>
          </a:p>
        </p:txBody>
      </p:sp>
    </p:spTree>
    <p:extLst>
      <p:ext uri="{BB962C8B-B14F-4D97-AF65-F5344CB8AC3E}">
        <p14:creationId xmlns:p14="http://schemas.microsoft.com/office/powerpoint/2010/main" val="363481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D5F1-4141-4479-98C4-4856DA11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0B6-7ED1-4177-A805-EA2352B1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62100"/>
            <a:ext cx="8915400" cy="434912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Curran, John. "Big Data or ‘Big Ethnographic Data’? Positioning Big Data within the Ethnographic Space." </a:t>
            </a:r>
            <a:r>
              <a:rPr lang="en-US" i="1" dirty="0">
                <a:solidFill>
                  <a:schemeClr val="tx1"/>
                </a:solidFill>
              </a:rPr>
              <a:t>EPIC</a:t>
            </a:r>
            <a:r>
              <a:rPr lang="en-US" dirty="0">
                <a:solidFill>
                  <a:schemeClr val="tx1"/>
                </a:solidFill>
              </a:rPr>
              <a:t> (2013).</a:t>
            </a:r>
          </a:p>
          <a:p>
            <a:r>
              <a:rPr lang="en-US" dirty="0" err="1">
                <a:solidFill>
                  <a:schemeClr val="tx1"/>
                </a:solidFill>
              </a:rPr>
              <a:t>Edirisingha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Prabash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i="1" dirty="0">
                <a:solidFill>
                  <a:schemeClr val="tx1"/>
                </a:solidFill>
              </a:rPr>
              <a:t>Ethnography, lived experience and consumer research</a:t>
            </a:r>
            <a:r>
              <a:rPr lang="en-US" dirty="0">
                <a:solidFill>
                  <a:schemeClr val="tx1"/>
                </a:solidFill>
              </a:rPr>
              <a:t>. 23 August 2016. &lt;https://prabash78.wordpress.com/2016/08/23/ethnography-lived-experience-and-consumer-research/&gt;.</a:t>
            </a:r>
          </a:p>
          <a:p>
            <a:r>
              <a:rPr lang="en-US" dirty="0">
                <a:solidFill>
                  <a:schemeClr val="tx1"/>
                </a:solidFill>
              </a:rPr>
              <a:t>EPIC. Indicia Consulting. 2018. &lt;https://www.epicpeople.org/business-directory/4430/indicia-consulting/&gt;.</a:t>
            </a:r>
          </a:p>
          <a:p>
            <a:r>
              <a:rPr lang="en-US" dirty="0">
                <a:solidFill>
                  <a:schemeClr val="tx1"/>
                </a:solidFill>
              </a:rPr>
              <a:t>Gladwin, Christina H. </a:t>
            </a:r>
            <a:r>
              <a:rPr lang="en-US" i="1" dirty="0">
                <a:solidFill>
                  <a:schemeClr val="tx1"/>
                </a:solidFill>
              </a:rPr>
              <a:t>Ethnographic Decision Tree Modeling</a:t>
            </a:r>
            <a:r>
              <a:rPr lang="en-US" dirty="0">
                <a:solidFill>
                  <a:schemeClr val="tx1"/>
                </a:solidFill>
              </a:rPr>
              <a:t>. Newbury, CA: Sage, 1997.</a:t>
            </a:r>
          </a:p>
          <a:p>
            <a:r>
              <a:rPr lang="en-US" dirty="0">
                <a:solidFill>
                  <a:schemeClr val="tx1"/>
                </a:solidFill>
              </a:rPr>
              <a:t>Indicia Consulting. "Engaging Cybersensitives and Cyberawares in Energy Efficiency Part 1." Epic Project Task 6. 2018. </a:t>
            </a:r>
          </a:p>
          <a:p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Paff, Stephen. </a:t>
            </a:r>
            <a:r>
              <a:rPr lang="en-US" altLang="en-US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Anthropology by Data Science: The EPIC Project with Indicia Consulting as an Exploratory Case Study</a:t>
            </a: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Practicum Report. Memphis: University of Memphis, 2018.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Seaver, Nick. "Bastard Algebra." Boellstorff, Tom and Bill Maurer. </a:t>
            </a:r>
            <a:r>
              <a:rPr lang="en-US" i="1" dirty="0">
                <a:solidFill>
                  <a:schemeClr val="tx1"/>
                </a:solidFill>
              </a:rPr>
              <a:t>Data, Now Bigger and Better</a:t>
            </a:r>
            <a:r>
              <a:rPr lang="en-US" dirty="0">
                <a:solidFill>
                  <a:schemeClr val="tx1"/>
                </a:solidFill>
              </a:rPr>
              <a:t>. Chicago: Prickly Paradigm Press, 2015. 27-46.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113F-2876-4AAA-B41E-667E0358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954A-0C6A-4D8E-AD0F-1D26B98E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2575"/>
            <a:ext cx="8915400" cy="4358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Thesis:</a:t>
            </a:r>
            <a:r>
              <a:rPr lang="en-US" dirty="0"/>
              <a:t> We should seek ways to integrate ethnographic and data science techniques to solve real-world problems. </a:t>
            </a:r>
          </a:p>
          <a:p>
            <a:pPr marL="0" indent="0">
              <a:buNone/>
            </a:pPr>
            <a:r>
              <a:rPr lang="en-US" dirty="0"/>
              <a:t>I will use my master’s practicum with Indicia Consulting as a way to explore how to do this. 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Indicia Consulting “is a mission-driven social enterprise” that seeks to “increase in sustainability and subsequent improvement in the natural environment through engaging behavior through proven social science insights and methods” (EPIC 2018).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D134-513B-4292-B0A7-28F1A32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3508-5F2C-41EA-A352-1078FDF7DA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 define research as </a:t>
            </a:r>
            <a:r>
              <a:rPr lang="en-US" i="1" dirty="0"/>
              <a:t>ethnographic</a:t>
            </a:r>
            <a:r>
              <a:rPr lang="en-US" dirty="0"/>
              <a:t> when it seeks to holistically understand and express the lived experiences of actors in a social/cultural context(s) (Curran 2013; </a:t>
            </a:r>
            <a:r>
              <a:rPr lang="en-US" dirty="0" err="1"/>
              <a:t>Edirisingha</a:t>
            </a:r>
            <a:r>
              <a:rPr lang="en-US" dirty="0"/>
              <a:t> 2016). </a:t>
            </a:r>
          </a:p>
          <a:p>
            <a:r>
              <a:rPr lang="en-US" dirty="0"/>
              <a:t>Both ethnography and data science typically have the following in common, at least in many business contexts (Curran 2013):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Both are interested in the everyday culture.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Both explore patterns, movement, and networks.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Both are interested in the physical – how the body interacts with products and space.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Both attempt to understand in relation to consumption and life.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Both can offer holistic approaches to analysis. </a:t>
            </a:r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655D31-591A-4C5A-ABA5-F33DD8B4D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707412"/>
            <a:ext cx="4313238" cy="26147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E33D70-85BD-4D59-801F-34CA0534F831}"/>
              </a:ext>
            </a:extLst>
          </p:cNvPr>
          <p:cNvSpPr/>
          <p:nvPr/>
        </p:nvSpPr>
        <p:spPr>
          <a:xfrm>
            <a:off x="7569826" y="5511112"/>
            <a:ext cx="3750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http://hummedia.manchester.ac.uk/institutes/methods-manchester/docs/ethnographyinsociology.pdf</a:t>
            </a:r>
          </a:p>
        </p:txBody>
      </p:sp>
    </p:spTree>
    <p:extLst>
      <p:ext uri="{BB962C8B-B14F-4D97-AF65-F5344CB8AC3E}">
        <p14:creationId xmlns:p14="http://schemas.microsoft.com/office/powerpoint/2010/main" val="21720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52CB-0873-48DA-B47E-9EE8574E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Seaver’s Bastard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407B-2243-4351-AA0C-A35C29BFCF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Bastard methodology:</a:t>
            </a:r>
            <a:r>
              <a:rPr lang="en-US" dirty="0"/>
              <a:t> mishmash approach combining several disciplinary strategies/techniques based on what works to address a specific research problem(s)</a:t>
            </a:r>
          </a:p>
          <a:p>
            <a:r>
              <a:rPr lang="en-US" dirty="0"/>
              <a:t>Data science and ethnographic methods are both bastard methodologies (2015:44-45). </a:t>
            </a:r>
          </a:p>
          <a:p>
            <a:r>
              <a:rPr lang="en-US" dirty="0"/>
              <a:t>I will call the opposite approach a </a:t>
            </a:r>
            <a:r>
              <a:rPr lang="en-US" u="sng" dirty="0"/>
              <a:t>purist</a:t>
            </a:r>
            <a:r>
              <a:rPr lang="en-US" dirty="0"/>
              <a:t> disciplinary approach:</a:t>
            </a:r>
          </a:p>
          <a:p>
            <a:pPr lvl="1"/>
            <a:r>
              <a:rPr lang="en-US" dirty="0"/>
              <a:t>Separating one’s disciplinary methodology to ground its rigor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885D1-26BF-4055-A189-D9F8EC633991}"/>
              </a:ext>
            </a:extLst>
          </p:cNvPr>
          <p:cNvSpPr/>
          <p:nvPr/>
        </p:nvSpPr>
        <p:spPr>
          <a:xfrm>
            <a:off x="7729538" y="4552950"/>
            <a:ext cx="3738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https://twitter.com/docurbs/status/1007375834347376642</a:t>
            </a:r>
          </a:p>
        </p:txBody>
      </p:sp>
      <p:pic>
        <p:nvPicPr>
          <p:cNvPr id="2054" name="Picture 6" descr="https://pbs.twimg.com/media/DfrqqhlVAAAXW04.jpg">
            <a:extLst>
              <a:ext uri="{FF2B5EF4-FFF2-40B4-BE49-F238E27FC236}">
                <a16:creationId xmlns:a16="http://schemas.microsoft.com/office/drawing/2014/main" id="{F6E99F86-E112-458D-901E-9967FBC785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179200"/>
            <a:ext cx="4313238" cy="22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6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7A1B-9BA7-4AE0-8EBE-34F603CA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5" y="152955"/>
            <a:ext cx="8911687" cy="1280890"/>
          </a:xfrm>
        </p:spPr>
        <p:txBody>
          <a:bodyPr/>
          <a:lstStyle/>
          <a:p>
            <a:r>
              <a:rPr lang="en-US" dirty="0"/>
              <a:t>Project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9AB5-4767-4000-BB59-7059EB2F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112" y="828674"/>
            <a:ext cx="8915400" cy="3777622"/>
          </a:xfrm>
        </p:spPr>
        <p:txBody>
          <a:bodyPr/>
          <a:lstStyle/>
          <a:p>
            <a:r>
              <a:rPr lang="en-US" sz="1400" dirty="0"/>
              <a:t>My practicum focused on Task 6 of the EPIC Project.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484AC9-03EA-49A8-8F12-19325D47E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51342"/>
              </p:ext>
            </p:extLst>
          </p:nvPr>
        </p:nvGraphicFramePr>
        <p:xfrm>
          <a:off x="729714" y="1231802"/>
          <a:ext cx="10637835" cy="5102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7567">
                  <a:extLst>
                    <a:ext uri="{9D8B030D-6E8A-4147-A177-3AD203B41FA5}">
                      <a16:colId xmlns:a16="http://schemas.microsoft.com/office/drawing/2014/main" val="3899010817"/>
                    </a:ext>
                  </a:extLst>
                </a:gridCol>
                <a:gridCol w="2127567">
                  <a:extLst>
                    <a:ext uri="{9D8B030D-6E8A-4147-A177-3AD203B41FA5}">
                      <a16:colId xmlns:a16="http://schemas.microsoft.com/office/drawing/2014/main" val="2771732444"/>
                    </a:ext>
                  </a:extLst>
                </a:gridCol>
                <a:gridCol w="2127567">
                  <a:extLst>
                    <a:ext uri="{9D8B030D-6E8A-4147-A177-3AD203B41FA5}">
                      <a16:colId xmlns:a16="http://schemas.microsoft.com/office/drawing/2014/main" val="1282058667"/>
                    </a:ext>
                  </a:extLst>
                </a:gridCol>
                <a:gridCol w="2127567">
                  <a:extLst>
                    <a:ext uri="{9D8B030D-6E8A-4147-A177-3AD203B41FA5}">
                      <a16:colId xmlns:a16="http://schemas.microsoft.com/office/drawing/2014/main" val="1498344128"/>
                    </a:ext>
                  </a:extLst>
                </a:gridCol>
                <a:gridCol w="2127567">
                  <a:extLst>
                    <a:ext uri="{9D8B030D-6E8A-4147-A177-3AD203B41FA5}">
                      <a16:colId xmlns:a16="http://schemas.microsoft.com/office/drawing/2014/main" val="4223588601"/>
                    </a:ext>
                  </a:extLst>
                </a:gridCol>
              </a:tblGrid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</a:rPr>
                        <a:t>Timeline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</a:rPr>
                        <a:t>Task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Research Technique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482079"/>
                  </a:ext>
                </a:extLst>
              </a:tr>
              <a:tr h="462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Task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June 2015-Sept 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General Project Tasks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Administrative (N/A)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Developed project scope and timeline, adjusting as the project unfolds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028338"/>
                  </a:ext>
                </a:extLst>
              </a:tr>
              <a:tr h="93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Task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July 2015 – July 2016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Documenting and analyzing emerging attitudes, emotions, experiences, habits, and practices around technology adoption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Conducted survey research to observe patterns of attitudes and behaviors among cybersensitives/awares.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8535"/>
                  </a:ext>
                </a:extLst>
              </a:tr>
              <a:tr h="1247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Task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Sept 2016 – Dec 2016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Identifying the attributes and characteristics and psychological drivers of cybersensitives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Interviews and Participant-Observation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Conducted in-depth interviews and observations coding for psych factor, energy consumption attitudes and behaviors, and technological device purchasing/usage.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758531"/>
                  </a:ext>
                </a:extLst>
              </a:tr>
              <a:tr h="93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Task 4*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Sept 2016 – July 2017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Assessing cybersensitives' valence with technology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Statistical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Tested for statistically significant differences in demographics, behaviors, and beliefs/attitudes between cyber status groups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966811"/>
                  </a:ext>
                </a:extLst>
              </a:tr>
              <a:tr h="776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Task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Aug 2017 – Dec 2018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Developing critical insights for supporting residential engagement in energy efficient behaviors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Statistical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Analyzed utility data patterns of study participants, comparing it with the general population.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532738"/>
                  </a:ext>
                </a:extLst>
              </a:tr>
              <a:tr h="462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Task 6**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March 2018 – Aug 2018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Recommending an alternative energy efficiency potential 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Decision Tree Modeling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dirty="0">
                          <a:effectLst/>
                        </a:rPr>
                        <a:t>Constructed decision tree models to classify an individual’s cyber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9407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5AAF62-C5E0-4066-96BA-881265B68C5C}"/>
              </a:ext>
            </a:extLst>
          </p:cNvPr>
          <p:cNvSpPr txBox="1"/>
          <p:nvPr/>
        </p:nvSpPr>
        <p:spPr>
          <a:xfrm>
            <a:off x="1789112" y="6397268"/>
            <a:ext cx="840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*I originally joined the project in March 2017 to complete Task 4.</a:t>
            </a:r>
          </a:p>
          <a:p>
            <a:r>
              <a:rPr lang="en-US" sz="1400" dirty="0"/>
              <a:t>** My practicum was specifically Task 6. </a:t>
            </a:r>
          </a:p>
        </p:txBody>
      </p:sp>
    </p:spTree>
    <p:extLst>
      <p:ext uri="{BB962C8B-B14F-4D97-AF65-F5344CB8AC3E}">
        <p14:creationId xmlns:p14="http://schemas.microsoft.com/office/powerpoint/2010/main" val="115077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7A1B-9BA7-4AE0-8EBE-34F603CA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6 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9AB5-4767-4000-BB59-7059EB2F2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Task 6’s goal was to use </a:t>
            </a:r>
            <a:r>
              <a:rPr lang="en-US" sz="2400" u="sng" dirty="0"/>
              <a:t>decision tree modeling </a:t>
            </a:r>
            <a:r>
              <a:rPr lang="en-US" sz="2400" dirty="0"/>
              <a:t>to represent people’s </a:t>
            </a:r>
            <a:r>
              <a:rPr lang="en-US" sz="2400" u="sng" dirty="0"/>
              <a:t>cyber status</a:t>
            </a:r>
            <a:r>
              <a:rPr lang="en-US" sz="2400" dirty="0"/>
              <a:t>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264779-2520-4466-97C8-6454D4092D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5188" y="2266952"/>
            <a:ext cx="4933950" cy="2258916"/>
          </a:xfrm>
        </p:spPr>
      </p:pic>
    </p:spTree>
    <p:extLst>
      <p:ext uri="{BB962C8B-B14F-4D97-AF65-F5344CB8AC3E}">
        <p14:creationId xmlns:p14="http://schemas.microsoft.com/office/powerpoint/2010/main" val="31600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7A1B-9BA7-4AE0-8EBE-34F603CA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9AB5-4767-4000-BB59-7059EB2F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Cyber status:</a:t>
            </a:r>
            <a:r>
              <a:rPr lang="en-US" dirty="0"/>
              <a:t> psychosocial characteristics Indicia developed in this project to understand an individual’s perceived emotional (or lack of) connection with technology and resulting behaviors (Indicia Consulting 2018:5)</a:t>
            </a:r>
          </a:p>
          <a:p>
            <a:r>
              <a:rPr lang="en-US" dirty="0"/>
              <a:t>Made up of 5 ranked groups: 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E43D3F-50DE-4375-ADF0-AE7088133D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7813" y="3858153"/>
          <a:ext cx="81280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138897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Cybersensitive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Cyberaware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4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84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Mainstream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7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89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47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C8667-0933-4C58-A3A5-ED347A9D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F066F5-216C-4568-BA24-4A53EE02E4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types of decision trees: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Ethnographic decision tree modeling (EDTM)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Machine learning decision tree modeling (CART)</a:t>
            </a:r>
          </a:p>
        </p:txBody>
      </p:sp>
      <p:pic>
        <p:nvPicPr>
          <p:cNvPr id="1026" name="Picture 2" descr="https://cdn-images-1.medium.com/max/1600/0*LaDw4hZFb0FImzQ1.gif">
            <a:extLst>
              <a:ext uri="{FF2B5EF4-FFF2-40B4-BE49-F238E27FC236}">
                <a16:creationId xmlns:a16="http://schemas.microsoft.com/office/drawing/2014/main" id="{CEB7194D-D0CE-4DFE-95FD-A8C9915CB1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94" y="2152650"/>
            <a:ext cx="3810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19F61F-C6FD-4301-8533-9441D3002269}"/>
              </a:ext>
            </a:extLst>
          </p:cNvPr>
          <p:cNvSpPr/>
          <p:nvPr/>
        </p:nvSpPr>
        <p:spPr>
          <a:xfrm>
            <a:off x="6567487" y="6110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https://medium.com/@SeattleDataGuy/what-is-a-decision-tree-algorithm-4531749d2a17</a:t>
            </a:r>
          </a:p>
        </p:txBody>
      </p:sp>
    </p:spTree>
    <p:extLst>
      <p:ext uri="{BB962C8B-B14F-4D97-AF65-F5344CB8AC3E}">
        <p14:creationId xmlns:p14="http://schemas.microsoft.com/office/powerpoint/2010/main" val="246311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FA13-11FF-4023-A52D-E686DA99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EDTM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402EE-21D2-4568-AA60-DF201B3096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u="sng" dirty="0"/>
              <a:t>Interview:</a:t>
            </a:r>
            <a:r>
              <a:rPr lang="en-US" dirty="0"/>
              <a:t> Conduct ethnographic interviews of one group about their decision-making process (Task 3)</a:t>
            </a:r>
          </a:p>
          <a:p>
            <a:pPr>
              <a:buFont typeface="+mj-lt"/>
              <a:buAutoNum type="arabicPeriod"/>
            </a:pPr>
            <a:r>
              <a:rPr lang="en-US" u="sng" dirty="0"/>
              <a:t>Analyze:</a:t>
            </a:r>
            <a:r>
              <a:rPr lang="en-US" dirty="0"/>
              <a:t> Review responses and organize into decision flow</a:t>
            </a:r>
          </a:p>
          <a:p>
            <a:pPr>
              <a:buFont typeface="+mj-lt"/>
              <a:buAutoNum type="arabicPeriod"/>
            </a:pPr>
            <a:r>
              <a:rPr lang="en-US" u="sng" dirty="0"/>
              <a:t>Iterate:</a:t>
            </a:r>
            <a:r>
              <a:rPr lang="en-US" dirty="0"/>
              <a:t> Run these set of choices past another similar group and modify accordingly (Gladwin 1997; Indicia Consulting 2018:11-12)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was not the primary lead on the EDTM for this project. </a:t>
            </a:r>
          </a:p>
        </p:txBody>
      </p:sp>
      <p:pic>
        <p:nvPicPr>
          <p:cNvPr id="1026" name="Picture 2" descr="https://images-na.ssl-images-amazon.com/images/I/41QVDGPxF5L._SX310_BO1,204,203,200_.jpg">
            <a:extLst>
              <a:ext uri="{FF2B5EF4-FFF2-40B4-BE49-F238E27FC236}">
                <a16:creationId xmlns:a16="http://schemas.microsoft.com/office/drawing/2014/main" id="{8395B482-8AD9-4E64-8E8F-94296B4FF3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18" y="2125663"/>
            <a:ext cx="236235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E7CF5D-717C-4F7C-A9DF-F96F38386B91}"/>
              </a:ext>
            </a:extLst>
          </p:cNvPr>
          <p:cNvSpPr/>
          <p:nvPr/>
        </p:nvSpPr>
        <p:spPr>
          <a:xfrm>
            <a:off x="6829425" y="61245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https://www.amazon.com/Ethnographic-Decision-Modeling-Qualitative-Research/dp/0803934874</a:t>
            </a:r>
          </a:p>
        </p:txBody>
      </p:sp>
    </p:spTree>
    <p:extLst>
      <p:ext uri="{BB962C8B-B14F-4D97-AF65-F5344CB8AC3E}">
        <p14:creationId xmlns:p14="http://schemas.microsoft.com/office/powerpoint/2010/main" val="22841598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533</TotalTime>
  <Words>1013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Wisp</vt:lpstr>
      <vt:lpstr>Anthropology by Data Science: The EPIC Project with Indicia Consulting as an Exploratory Case Study</vt:lpstr>
      <vt:lpstr>Introduction</vt:lpstr>
      <vt:lpstr>Ethnography</vt:lpstr>
      <vt:lpstr>Seaver’s Bastard Methodology</vt:lpstr>
      <vt:lpstr>Project History</vt:lpstr>
      <vt:lpstr>Task 6 Project Goal</vt:lpstr>
      <vt:lpstr>Cyber Status</vt:lpstr>
      <vt:lpstr>Decision Tree Modeling</vt:lpstr>
      <vt:lpstr>Stages of EDTM</vt:lpstr>
      <vt:lpstr>PowerPoint Presentation</vt:lpstr>
      <vt:lpstr>Stages of CART</vt:lpstr>
      <vt:lpstr>PowerPoint Presentation</vt:lpstr>
      <vt:lpstr>Project Strengths</vt:lpstr>
      <vt:lpstr>Project Weaknesses</vt:lpstr>
      <vt:lpstr>Strategy to Address Weaknesses 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swphiker@gmail.com</dc:creator>
  <cp:lastModifiedBy>swphiker@gmail.com</cp:lastModifiedBy>
  <cp:revision>92</cp:revision>
  <dcterms:created xsi:type="dcterms:W3CDTF">2018-11-26T12:44:54Z</dcterms:created>
  <dcterms:modified xsi:type="dcterms:W3CDTF">2019-03-28T17:17:06Z</dcterms:modified>
</cp:coreProperties>
</file>