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4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300" r:id="rId45"/>
  </p:sldIdLst>
  <p:sldSz cx="9144000" cy="5143500" type="screen16x9"/>
  <p:notesSz cx="6858000" cy="9144000"/>
  <p:embeddedFontLst>
    <p:embeddedFont>
      <p:font typeface="Montserrat" panose="020B0604020202020204" charset="0"/>
      <p:regular r:id="rId47"/>
      <p:bold r:id="rId48"/>
      <p:italic r:id="rId49"/>
      <p:boldItalic r:id="rId5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0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1.fntdata"/><Relationship Id="rId50" Type="http://schemas.openxmlformats.org/officeDocument/2006/relationships/font" Target="fonts/font4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2.fntdata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a2665b1fae_1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a2665b1fae_1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a2665b1fae_1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a2665b1fae_1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a2665b1fae_1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a2665b1fae_1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a2665b1fae_1_8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a2665b1fae_1_8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a2665b1fae_1_8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a2665b1fae_1_8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a2665b1fae_1_9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a2665b1fae_1_9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a5cb4cd99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a5cb4cd99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541e17015a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541e17015a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a2665b1fae_1_8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a2665b1fae_1_8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a5cb4cd991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a5cb4cd991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541e17015a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541e17015a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a2665b1fae_1_9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a2665b1fae_1_9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a2665b1fae_1_8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a2665b1fae_1_8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a5dc03c141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a5dc03c141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a2665b1fae_1_9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a2665b1fae_1_9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a2665b1fae_1_9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a2665b1fae_1_9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a2665b1fae_1_9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a2665b1fae_1_9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af2395383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af2395383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a2665b1fae_1_9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a2665b1fae_1_9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a2665b1fae_1_10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a2665b1fae_1_10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a5cb4cd991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a5cb4cd991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a2665b1fae_1_8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a2665b1fae_1_8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a5cb4cd991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a5cb4cd991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a5cb4cd991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a5cb4cd991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541e17015a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541e17015a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a5cc59591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a5cc59591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541e17015a_0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541e17015a_0_1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541e17015a_0_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541e17015a_0_1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541e17015a_0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541e17015a_0_1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a2665b1fae_1_10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a2665b1fae_1_10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a5cf99e64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a5cf99e64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a5db1ef0a5_0_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a5db1ef0a5_0_1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a2665b1fae_1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a2665b1fae_1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a5dc03c141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a5dc03c141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541e17015a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541e17015a_0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a2665b1fae_1_10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a2665b1fae_1_10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a2665b1fae_1_10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a2665b1fae_1_10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a5cb4cd991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Google Shape;338;ga5cb4cd991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541e17015a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541e17015a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541e17015a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541e17015a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541e17015a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541e17015a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a2665b1fae_1_8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a2665b1fae_1_8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a2665b1fae_1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a2665b1fae_1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yberstates.org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money.cnn.com/gallery/pf/2017/01/05/best-jobs-2017/39.html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bls.gov/ooh/computer-and-information-technology/computer-and-information-research-scientists.htm" TargetMode="External"/><Relationship Id="rId5" Type="http://schemas.openxmlformats.org/officeDocument/2006/relationships/hyperlink" Target="https://money.cnn.com/gallery/pf/2017/01/05/best-jobs-2017/59.html" TargetMode="External"/><Relationship Id="rId4" Type="http://schemas.openxmlformats.org/officeDocument/2006/relationships/hyperlink" Target="https://money.cnn.com/gallery/pf/2017/01/05/best-jobs-2017/80.html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money.cnn.com/gallery/pf/2017/01/05/best-jobs-2017/39.html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bls.gov/ooh/computer-and-information-technology/computer-and-information-research-scientists.htm" TargetMode="External"/><Relationship Id="rId5" Type="http://schemas.openxmlformats.org/officeDocument/2006/relationships/hyperlink" Target="https://money.cnn.com/gallery/pf/2017/01/05/best-jobs-2017/59.html" TargetMode="External"/><Relationship Id="rId4" Type="http://schemas.openxmlformats.org/officeDocument/2006/relationships/hyperlink" Target="https://money.cnn.com/gallery/pf/2017/01/05/best-jobs-2017/80.html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hyperlink" Target="https://ethno-data.com/integrating-ethnography-and-data-science/" TargetMode="External"/><Relationship Id="rId3" Type="http://schemas.openxmlformats.org/officeDocument/2006/relationships/hyperlink" Target="https://www.forbes.com/sites/dailymuse/2012/01/29/is-a-skills-based-resume-right-for-you/?sh=7f9552965214" TargetMode="External"/><Relationship Id="rId7" Type="http://schemas.openxmlformats.org/officeDocument/2006/relationships/hyperlink" Target="http://ethnographymatters.net/blog/2016/06/22/an-engineering-anthropologist-why-tech-companies-need-to-hire-software-developers-with-ethnographic-skills/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linkedin.com/learning/me" TargetMode="External"/><Relationship Id="rId5" Type="http://schemas.openxmlformats.org/officeDocument/2006/relationships/hyperlink" Target="https://www.interaction-design.org/courses" TargetMode="External"/><Relationship Id="rId4" Type="http://schemas.openxmlformats.org/officeDocument/2006/relationships/hyperlink" Target="https://docs.google.com/presentation/d/1nixie93J2CpfD55PWkezGzbgXXCbg1fUHFTYpAtaqGM/edit#slide=id.p" TargetMode="External"/><Relationship Id="rId9" Type="http://schemas.openxmlformats.org/officeDocument/2006/relationships/hyperlink" Target="https://www.epicpeople.org/big-data-or-big-ethnographic-data-positioning-big-data-within-the-ethnographic-space/" TargetMode="Externa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groups/8944618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Breaking Into Tech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A Career Workshop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What Do We Mean by Software?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2" name="Google Shape;112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latin typeface="Montserrat"/>
                <a:ea typeface="Montserrat"/>
                <a:cs typeface="Montserrat"/>
                <a:sym typeface="Montserrat"/>
              </a:rPr>
              <a:t>Consumer (B2C)</a:t>
            </a:r>
            <a:endParaRPr sz="1600" b="1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Char char="●"/>
            </a:pPr>
            <a:r>
              <a:rPr lang="en" i="1">
                <a:latin typeface="Montserrat"/>
                <a:ea typeface="Montserrat"/>
                <a:cs typeface="Montserrat"/>
                <a:sym typeface="Montserrat"/>
              </a:rPr>
              <a:t>Mobile apps</a:t>
            </a: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 - Airbnb, Uber, Venmo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</a:pPr>
            <a:r>
              <a:rPr lang="en" i="1">
                <a:latin typeface="Montserrat"/>
                <a:ea typeface="Montserrat"/>
                <a:cs typeface="Montserrat"/>
                <a:sym typeface="Montserrat"/>
              </a:rPr>
              <a:t>Desktop </a:t>
            </a: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- Microsoft Office, Apple iWork, SPSS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</a:pPr>
            <a:r>
              <a:rPr lang="en" i="1">
                <a:latin typeface="Montserrat"/>
                <a:ea typeface="Montserrat"/>
                <a:cs typeface="Montserrat"/>
                <a:sym typeface="Montserrat"/>
              </a:rPr>
              <a:t>Cloud</a:t>
            </a: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 - Microsoft Office 365, Google Docs, 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</a:pPr>
            <a:r>
              <a:rPr lang="en" i="1">
                <a:latin typeface="Montserrat"/>
                <a:ea typeface="Montserrat"/>
                <a:cs typeface="Montserrat"/>
                <a:sym typeface="Montserrat"/>
              </a:rPr>
              <a:t>Smart TV/Streaming</a:t>
            </a: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 - Media Apps like Netflix or Disney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</a:pPr>
            <a:r>
              <a:rPr lang="en" i="1">
                <a:latin typeface="Montserrat"/>
                <a:ea typeface="Montserrat"/>
                <a:cs typeface="Montserrat"/>
                <a:sym typeface="Montserrat"/>
              </a:rPr>
              <a:t>Gaming </a:t>
            </a: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- Consoles &amp; handhelds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3" name="Google Shape;113;p22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b="1">
                <a:latin typeface="Montserrat"/>
                <a:ea typeface="Montserrat"/>
                <a:cs typeface="Montserrat"/>
                <a:sym typeface="Montserrat"/>
              </a:rPr>
              <a:t>Business (B2B)</a:t>
            </a:r>
            <a:endParaRPr sz="1600" b="1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Char char="●"/>
            </a:pPr>
            <a:r>
              <a:rPr lang="en" i="1">
                <a:latin typeface="Montserrat"/>
                <a:ea typeface="Montserrat"/>
                <a:cs typeface="Montserrat"/>
                <a:sym typeface="Montserrat"/>
              </a:rPr>
              <a:t>Mobile apps </a:t>
            </a: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- Salesforce, Slack, Google Analytics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</a:pPr>
            <a:r>
              <a:rPr lang="en" i="1">
                <a:latin typeface="Montserrat"/>
                <a:ea typeface="Montserrat"/>
                <a:cs typeface="Montserrat"/>
                <a:sym typeface="Montserrat"/>
              </a:rPr>
              <a:t>Desktop</a:t>
            </a: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 - Tableau, SAS, 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</a:pPr>
            <a:r>
              <a:rPr lang="en" i="1">
                <a:latin typeface="Montserrat"/>
                <a:ea typeface="Montserrat"/>
                <a:cs typeface="Montserrat"/>
                <a:sym typeface="Montserrat"/>
              </a:rPr>
              <a:t>Cloud </a:t>
            </a: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- Adobe Creative Suite, MailChimp, JIRA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The State of Academic Anthropology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9" name="Google Shape;11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96" y="1152482"/>
            <a:ext cx="3999902" cy="30712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32401" y="1152475"/>
            <a:ext cx="3999898" cy="3071251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3"/>
          <p:cNvSpPr txBox="1"/>
          <p:nvPr/>
        </p:nvSpPr>
        <p:spPr>
          <a:xfrm>
            <a:off x="311700" y="45072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Montserrat"/>
                <a:ea typeface="Montserrat"/>
                <a:cs typeface="Montserrat"/>
                <a:sym typeface="Montserrat"/>
              </a:rPr>
              <a:t>Speakman RJ, Hadden CS, Colvin MH, Cramb J, Jones KC, Jones TW, et al. (2018) Market share and recent hiring trends in anthropology faculty positions. PLoS ONE 13(9): e0202528. https://doi.org/10.1371/journal.pone.0202528</a:t>
            </a:r>
            <a:endParaRPr sz="10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Meanwhile, in Tech...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7" name="Google Shape;127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●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Net tech employment grew by more than 307,000 workers in 2019 - an increase of 2.6% over 2018.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●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45 states and the District of Columbia expanded their tech workforce in 2019.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●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At $1.9 trillion, the tech sector accounts for an estimated 10% of the total U.S. economy, making it the third largest sector in the economy behind only manufacturing and government. 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●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The tech industry's gross domestic product increased 66% between 2010 and 2019, adding $745.5 billion in output.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8" name="Google Shape;128;p24"/>
          <p:cNvSpPr txBox="1"/>
          <p:nvPr/>
        </p:nvSpPr>
        <p:spPr>
          <a:xfrm>
            <a:off x="311700" y="45072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Montserrat"/>
                <a:ea typeface="Montserrat"/>
                <a:cs typeface="Montserrat"/>
                <a:sym typeface="Montserrat"/>
              </a:rPr>
              <a:t>Source: </a:t>
            </a:r>
            <a:r>
              <a:rPr lang="en" sz="1000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3"/>
              </a:rPr>
              <a:t>CompTIA Cyberstates 2020™ report</a:t>
            </a:r>
            <a:endParaRPr sz="10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4 Possible Roles in Tech (Our Roles)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4" name="Google Shape;134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●"/>
            </a:pPr>
            <a:r>
              <a:rPr lang="en" b="1">
                <a:latin typeface="Montserrat"/>
                <a:ea typeface="Montserrat"/>
                <a:cs typeface="Montserrat"/>
                <a:sym typeface="Montserrat"/>
              </a:rPr>
              <a:t>UX Researcher</a:t>
            </a: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 - Responsible for conducting research to understand user behaviors, needs, and motivations. Also called user researcher.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●"/>
            </a:pPr>
            <a:r>
              <a:rPr lang="en" b="1">
                <a:latin typeface="Montserrat"/>
                <a:ea typeface="Montserrat"/>
                <a:cs typeface="Montserrat"/>
                <a:sym typeface="Montserrat"/>
              </a:rPr>
              <a:t>Product Manager</a:t>
            </a: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 - Responsible for leading the product development process by coordinating all stakeholder activities.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●"/>
            </a:pPr>
            <a:r>
              <a:rPr lang="en" b="1">
                <a:latin typeface="Montserrat"/>
                <a:ea typeface="Montserrat"/>
                <a:cs typeface="Montserrat"/>
                <a:sym typeface="Montserrat"/>
              </a:rPr>
              <a:t>Software Engineer</a:t>
            </a: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 - Responsible for writing the lines of code of software. May also include testing and architecture responsibilities.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●"/>
            </a:pPr>
            <a:r>
              <a:rPr lang="en" b="1">
                <a:latin typeface="Montserrat"/>
                <a:ea typeface="Montserrat"/>
                <a:cs typeface="Montserrat"/>
                <a:sym typeface="Montserrat"/>
              </a:rPr>
              <a:t>Data Scientist</a:t>
            </a: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 - Responsible for conducting data analysis on large data sets, often requiring custom algorithms and predictive models.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Job Growth Stats by Role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0" name="Google Shape;140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789600" cy="152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b="1">
                <a:latin typeface="Montserrat"/>
                <a:ea typeface="Montserrat"/>
                <a:cs typeface="Montserrat"/>
                <a:sym typeface="Montserrat"/>
              </a:rPr>
              <a:t>UX Researcher</a:t>
            </a:r>
            <a:br>
              <a:rPr lang="en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1500">
                <a:latin typeface="Montserrat"/>
                <a:ea typeface="Montserrat"/>
                <a:cs typeface="Montserrat"/>
                <a:sym typeface="Montserrat"/>
              </a:rPr>
              <a:t>Estimated 10-year job growth of 19% </a:t>
            </a:r>
            <a:br>
              <a:rPr lang="en" sz="1500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1400">
                <a:latin typeface="Montserrat"/>
                <a:ea typeface="Montserrat"/>
                <a:cs typeface="Montserrat"/>
                <a:sym typeface="Montserrat"/>
              </a:rPr>
              <a:t>- </a:t>
            </a:r>
            <a:r>
              <a:rPr lang="en" sz="1400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3"/>
              </a:rPr>
              <a:t>CNN 100 Best Jobs 2017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1" name="Google Shape;141;p26"/>
          <p:cNvSpPr txBox="1"/>
          <p:nvPr/>
        </p:nvSpPr>
        <p:spPr>
          <a:xfrm>
            <a:off x="311700" y="45072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2" name="Google Shape;142;p26"/>
          <p:cNvSpPr txBox="1">
            <a:spLocks noGrp="1"/>
          </p:cNvSpPr>
          <p:nvPr>
            <p:ph type="body" idx="1"/>
          </p:nvPr>
        </p:nvSpPr>
        <p:spPr>
          <a:xfrm>
            <a:off x="311700" y="2829850"/>
            <a:ext cx="3789600" cy="152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b="1">
                <a:latin typeface="Montserrat"/>
                <a:ea typeface="Montserrat"/>
                <a:cs typeface="Montserrat"/>
                <a:sym typeface="Montserrat"/>
              </a:rPr>
              <a:t>Software Engineer</a:t>
            </a:r>
            <a:br>
              <a:rPr lang="en" b="1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1500">
                <a:latin typeface="Montserrat"/>
                <a:ea typeface="Montserrat"/>
                <a:cs typeface="Montserrat"/>
                <a:sym typeface="Montserrat"/>
              </a:rPr>
              <a:t>Estimated 10-year job growth of 13% </a:t>
            </a:r>
            <a:br>
              <a:rPr lang="en" sz="1500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1400">
                <a:latin typeface="Montserrat"/>
                <a:ea typeface="Montserrat"/>
                <a:cs typeface="Montserrat"/>
                <a:sym typeface="Montserrat"/>
              </a:rPr>
              <a:t>- </a:t>
            </a:r>
            <a:r>
              <a:rPr lang="en" sz="1400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4"/>
              </a:rPr>
              <a:t>CNN 100 Best Jobs 2017</a:t>
            </a:r>
            <a:endParaRPr sz="17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3" name="Google Shape;143;p26"/>
          <p:cNvSpPr txBox="1">
            <a:spLocks noGrp="1"/>
          </p:cNvSpPr>
          <p:nvPr>
            <p:ph type="body" idx="1"/>
          </p:nvPr>
        </p:nvSpPr>
        <p:spPr>
          <a:xfrm>
            <a:off x="5042700" y="1160888"/>
            <a:ext cx="3789600" cy="152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b="1">
                <a:latin typeface="Montserrat"/>
                <a:ea typeface="Montserrat"/>
                <a:cs typeface="Montserrat"/>
                <a:sym typeface="Montserrat"/>
              </a:rPr>
              <a:t>Product Manager</a:t>
            </a:r>
            <a:br>
              <a:rPr lang="en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1500">
                <a:latin typeface="Montserrat"/>
                <a:ea typeface="Montserrat"/>
                <a:cs typeface="Montserrat"/>
                <a:sym typeface="Montserrat"/>
              </a:rPr>
              <a:t>Estimated 10-year job growth of 15% </a:t>
            </a:r>
            <a:br>
              <a:rPr lang="en" sz="1500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1400">
                <a:latin typeface="Montserrat"/>
                <a:ea typeface="Montserrat"/>
                <a:cs typeface="Montserrat"/>
                <a:sym typeface="Montserrat"/>
              </a:rPr>
              <a:t>- </a:t>
            </a:r>
            <a:r>
              <a:rPr lang="en" sz="1400" u="sng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CNN 100 Best Jobs 2017</a:t>
            </a:r>
            <a:endParaRPr sz="17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4" name="Google Shape;144;p26"/>
          <p:cNvSpPr txBox="1">
            <a:spLocks noGrp="1"/>
          </p:cNvSpPr>
          <p:nvPr>
            <p:ph type="body" idx="1"/>
          </p:nvPr>
        </p:nvSpPr>
        <p:spPr>
          <a:xfrm>
            <a:off x="5042700" y="2838263"/>
            <a:ext cx="3789600" cy="152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latin typeface="Montserrat"/>
                <a:ea typeface="Montserrat"/>
                <a:cs typeface="Montserrat"/>
                <a:sym typeface="Montserrat"/>
              </a:rPr>
              <a:t>Data Scientists</a:t>
            </a:r>
            <a:br>
              <a:rPr lang="en" b="1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1500">
                <a:latin typeface="Montserrat"/>
                <a:ea typeface="Montserrat"/>
                <a:cs typeface="Montserrat"/>
                <a:sym typeface="Montserrat"/>
              </a:rPr>
              <a:t>Estimated job growth of 15% from 2019 to 2029</a:t>
            </a:r>
            <a:endParaRPr sz="15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latin typeface="Montserrat"/>
                <a:ea typeface="Montserrat"/>
                <a:cs typeface="Montserrat"/>
                <a:sym typeface="Montserrat"/>
              </a:rPr>
              <a:t>-</a:t>
            </a:r>
            <a:r>
              <a:rPr lang="en" sz="1500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6"/>
              </a:rPr>
              <a:t>U.S. Bureau of Labor and Statistics</a:t>
            </a:r>
            <a:endParaRPr sz="15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Salary Stats by Role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0" name="Google Shape;150;p27"/>
          <p:cNvSpPr txBox="1"/>
          <p:nvPr/>
        </p:nvSpPr>
        <p:spPr>
          <a:xfrm>
            <a:off x="311700" y="45072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1" name="Google Shape;151;p27"/>
          <p:cNvSpPr txBox="1">
            <a:spLocks noGrp="1"/>
          </p:cNvSpPr>
          <p:nvPr>
            <p:ph type="body" idx="1"/>
          </p:nvPr>
        </p:nvSpPr>
        <p:spPr>
          <a:xfrm>
            <a:off x="311700" y="1304875"/>
            <a:ext cx="3789600" cy="152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b="1">
                <a:latin typeface="Montserrat"/>
                <a:ea typeface="Montserrat"/>
                <a:cs typeface="Montserrat"/>
                <a:sym typeface="Montserrat"/>
              </a:rPr>
              <a:t>UX Researcher</a:t>
            </a:r>
            <a:br>
              <a:rPr lang="en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1500">
                <a:latin typeface="Montserrat"/>
                <a:ea typeface="Montserrat"/>
                <a:cs typeface="Montserrat"/>
                <a:sym typeface="Montserrat"/>
              </a:rPr>
              <a:t>Median Pay: $106,000 </a:t>
            </a:r>
            <a:br>
              <a:rPr lang="en" sz="1500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1500">
                <a:latin typeface="Montserrat"/>
                <a:ea typeface="Montserrat"/>
                <a:cs typeface="Montserrat"/>
                <a:sym typeface="Montserrat"/>
              </a:rPr>
              <a:t>Top Pay: $162,000</a:t>
            </a:r>
            <a:br>
              <a:rPr lang="en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1400">
                <a:latin typeface="Montserrat"/>
                <a:ea typeface="Montserrat"/>
                <a:cs typeface="Montserrat"/>
                <a:sym typeface="Montserrat"/>
              </a:rPr>
              <a:t>- </a:t>
            </a:r>
            <a:r>
              <a:rPr lang="en" sz="1400" u="sng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CNN 100 Best Jobs 2017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2" name="Google Shape;152;p27"/>
          <p:cNvSpPr txBox="1">
            <a:spLocks noGrp="1"/>
          </p:cNvSpPr>
          <p:nvPr>
            <p:ph type="body" idx="1"/>
          </p:nvPr>
        </p:nvSpPr>
        <p:spPr>
          <a:xfrm>
            <a:off x="311700" y="2982250"/>
            <a:ext cx="3789600" cy="152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b="1">
                <a:latin typeface="Montserrat"/>
                <a:ea typeface="Montserrat"/>
                <a:cs typeface="Montserrat"/>
                <a:sym typeface="Montserrat"/>
              </a:rPr>
              <a:t>Software Engineer</a:t>
            </a:r>
            <a:br>
              <a:rPr lang="en" b="1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1500">
                <a:latin typeface="Montserrat"/>
                <a:ea typeface="Montserrat"/>
                <a:cs typeface="Montserrat"/>
                <a:sym typeface="Montserrat"/>
              </a:rPr>
              <a:t>Median Pay: $96,600 </a:t>
            </a:r>
            <a:br>
              <a:rPr lang="en" sz="1500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1500">
                <a:latin typeface="Montserrat"/>
                <a:ea typeface="Montserrat"/>
                <a:cs typeface="Montserrat"/>
                <a:sym typeface="Montserrat"/>
              </a:rPr>
              <a:t>Top Pay: $146,000</a:t>
            </a:r>
            <a:br>
              <a:rPr lang="en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1400">
                <a:latin typeface="Montserrat"/>
                <a:ea typeface="Montserrat"/>
                <a:cs typeface="Montserrat"/>
                <a:sym typeface="Montserrat"/>
              </a:rPr>
              <a:t>- </a:t>
            </a:r>
            <a:r>
              <a:rPr lang="en" sz="1400" u="sng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CNN 100 Best Jobs 2017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3" name="Google Shape;153;p27"/>
          <p:cNvSpPr txBox="1">
            <a:spLocks noGrp="1"/>
          </p:cNvSpPr>
          <p:nvPr>
            <p:ph type="body" idx="1"/>
          </p:nvPr>
        </p:nvSpPr>
        <p:spPr>
          <a:xfrm>
            <a:off x="5042700" y="1313288"/>
            <a:ext cx="3789600" cy="152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b="1">
                <a:latin typeface="Montserrat"/>
                <a:ea typeface="Montserrat"/>
                <a:cs typeface="Montserrat"/>
                <a:sym typeface="Montserrat"/>
              </a:rPr>
              <a:t>Product Manager</a:t>
            </a:r>
            <a:br>
              <a:rPr lang="en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1500">
                <a:latin typeface="Montserrat"/>
                <a:ea typeface="Montserrat"/>
                <a:cs typeface="Montserrat"/>
                <a:sym typeface="Montserrat"/>
              </a:rPr>
              <a:t>Median Pay: $103,000 </a:t>
            </a:r>
            <a:br>
              <a:rPr lang="en" sz="1500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1500">
                <a:latin typeface="Montserrat"/>
                <a:ea typeface="Montserrat"/>
                <a:cs typeface="Montserrat"/>
                <a:sym typeface="Montserrat"/>
              </a:rPr>
              <a:t>Top Pay: $146,000</a:t>
            </a:r>
            <a:br>
              <a:rPr lang="en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1400">
                <a:latin typeface="Montserrat"/>
                <a:ea typeface="Montserrat"/>
                <a:cs typeface="Montserrat"/>
                <a:sym typeface="Montserrat"/>
              </a:rPr>
              <a:t>- </a:t>
            </a:r>
            <a:r>
              <a:rPr lang="en" sz="1400" u="sng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CNN 100 Best Jobs 2017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4" name="Google Shape;154;p27"/>
          <p:cNvSpPr txBox="1">
            <a:spLocks noGrp="1"/>
          </p:cNvSpPr>
          <p:nvPr>
            <p:ph type="body" idx="1"/>
          </p:nvPr>
        </p:nvSpPr>
        <p:spPr>
          <a:xfrm>
            <a:off x="5042700" y="2990663"/>
            <a:ext cx="3789600" cy="152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b="1">
                <a:latin typeface="Montserrat"/>
                <a:ea typeface="Montserrat"/>
                <a:cs typeface="Montserrat"/>
                <a:sym typeface="Montserrat"/>
              </a:rPr>
              <a:t>Data Scientists</a:t>
            </a:r>
            <a:br>
              <a:rPr lang="en" b="1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1500">
                <a:latin typeface="Montserrat"/>
                <a:ea typeface="Montserrat"/>
                <a:cs typeface="Montserrat"/>
                <a:sym typeface="Montserrat"/>
              </a:rPr>
              <a:t>Median Pay: $ 122,840</a:t>
            </a:r>
            <a:br>
              <a:rPr lang="en" sz="1500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1500">
                <a:latin typeface="Montserrat"/>
                <a:ea typeface="Montserrat"/>
                <a:cs typeface="Montserrat"/>
                <a:sym typeface="Montserrat"/>
              </a:rPr>
              <a:t>Top Pay: $189,780+</a:t>
            </a:r>
            <a:br>
              <a:rPr lang="en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1500">
                <a:latin typeface="Montserrat"/>
                <a:ea typeface="Montserrat"/>
                <a:cs typeface="Montserrat"/>
                <a:sym typeface="Montserrat"/>
              </a:rPr>
              <a:t>-</a:t>
            </a:r>
            <a:r>
              <a:rPr lang="en" sz="1500" u="sng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U.S. Bureau of Labor and Statistics 2019</a:t>
            </a: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Other Roles To Consider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0" name="Google Shape;160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>
                <a:latin typeface="Montserrat"/>
                <a:ea typeface="Montserrat"/>
                <a:cs typeface="Montserrat"/>
                <a:sym typeface="Montserrat"/>
              </a:rPr>
              <a:t>Business analyst</a:t>
            </a: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 -  work with organisations to help them improve their processes and systems.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>
                <a:latin typeface="Montserrat"/>
                <a:ea typeface="Montserrat"/>
                <a:cs typeface="Montserrat"/>
                <a:sym typeface="Montserrat"/>
              </a:rPr>
              <a:t>Data analyst</a:t>
            </a: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 - collects, processes and performs statistical analyses on large dataset.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>
                <a:latin typeface="Montserrat"/>
                <a:ea typeface="Montserrat"/>
                <a:cs typeface="Montserrat"/>
                <a:sym typeface="Montserrat"/>
              </a:rPr>
              <a:t>QA Engineering</a:t>
            </a: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 -  is responsible for assessing the quality of specifications and technical design documents in order to ensure timely, relevant and meaningful feedback.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●"/>
            </a:pPr>
            <a:r>
              <a:rPr lang="en" b="1">
                <a:latin typeface="Montserrat"/>
                <a:ea typeface="Montserrat"/>
                <a:cs typeface="Montserrat"/>
                <a:sym typeface="Montserrat"/>
              </a:rPr>
              <a:t>UX Strategist</a:t>
            </a: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 - work to ensure product-market fit. They often conduct research. 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●"/>
            </a:pPr>
            <a:r>
              <a:rPr lang="en" b="1">
                <a:latin typeface="Montserrat"/>
                <a:ea typeface="Montserrat"/>
                <a:cs typeface="Montserrat"/>
                <a:sym typeface="Montserrat"/>
              </a:rPr>
              <a:t>UX Designer</a:t>
            </a: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 - translate UX research into design artifacts. They may also conduct research.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9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Working In Tech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Role Considerations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1" name="Google Shape;171;p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●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Where are you in your career?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Are you a student looking for a first job? If yes, you will need to consider entry-level roles.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Junior UX Researcher / Product Owner / Junior UX Researcher / QA Tester / Data Analyst / Junior Data Scientist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If you early-to mid career you can likely enter above entry-level roles even though you are switching disciplines  if you present your experience properly. 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●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What skills do you currently have / what may you need to acquire?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Do you only have research skills? If so, then maybe UX Researcher is best.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But if you have tech, business, and/or leadership skills there may be other options?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●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What kind of work do you want to do? 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Do you need to be a researcher, or are you happy applying the many strengths of anthropology to other roles?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Research Considerations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7" name="Google Shape;177;p3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●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What type of research do you like?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Generative vs evaluative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●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What pace do you like to work at?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Business moves fast... much faster than academia. 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●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What kind of impact do you want to have?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You may produce research which is not adopted and ends up as research debt.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Agenda &amp; Schedule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12:00 - 12: 15:		Value Proposition &amp; Introductions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12:15 - 12:30:		What &amp; Why Tech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12:30 - 1:00:		Working in Tech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1:00 - 1:30:		Transitioning to Tech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1:30 - 2:00:		Breakout Sessions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Personal Considerations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3" name="Google Shape;183;p32"/>
          <p:cNvSpPr txBox="1">
            <a:spLocks noGrp="1"/>
          </p:cNvSpPr>
          <p:nvPr>
            <p:ph type="body" idx="1"/>
          </p:nvPr>
        </p:nvSpPr>
        <p:spPr>
          <a:xfrm>
            <a:off x="311700" y="941525"/>
            <a:ext cx="8745300" cy="355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Montserrat"/>
              <a:buChar char="●"/>
            </a:pPr>
            <a:r>
              <a:rPr lang="en" sz="1600">
                <a:latin typeface="Montserrat"/>
                <a:ea typeface="Montserrat"/>
                <a:cs typeface="Montserrat"/>
                <a:sym typeface="Montserrat"/>
              </a:rPr>
              <a:t>Where do you want to live?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Some regions have sector strengths like finance/media/fashion in NYC or energy in Texas. Other regions like Silicon Valley have a broad range of sectors the tech industry supports.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Now, working from home has become trendy across the tech sector (increasing in the pandemic), not requiring a specific location to get a particular job, but living in key tech sectors is still really beneficial. 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Montserrat"/>
              <a:buChar char="●"/>
            </a:pPr>
            <a:r>
              <a:rPr lang="en" sz="1600">
                <a:latin typeface="Montserrat"/>
                <a:ea typeface="Montserrat"/>
                <a:cs typeface="Montserrat"/>
                <a:sym typeface="Montserrat"/>
              </a:rPr>
              <a:t>What type of product would you feel comfortable contributing to?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Do you want to work on a social issue, or are you ok with any type of product/service?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Montserrat"/>
              <a:buChar char="●"/>
            </a:pPr>
            <a:r>
              <a:rPr lang="en" sz="1600">
                <a:latin typeface="Montserrat"/>
                <a:ea typeface="Montserrat"/>
                <a:cs typeface="Montserrat"/>
                <a:sym typeface="Montserrat"/>
              </a:rPr>
              <a:t>Work/Life balance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Tech jobs tend to have more flexibility than other industries and promote flexible work schedules, working remotely and distributed teams.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Montserrat"/>
              <a:buChar char="●"/>
            </a:pPr>
            <a:r>
              <a:rPr lang="en" sz="1600">
                <a:latin typeface="Montserrat"/>
                <a:ea typeface="Montserrat"/>
                <a:cs typeface="Montserrat"/>
                <a:sym typeface="Montserrat"/>
              </a:rPr>
              <a:t>What do you want to learn?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Tech is a large industry and has many different types of companies with different focus. Do you want to learn about artificial intelligence, social movements, urban planning? 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Organizational Considerations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9" name="Google Shape;189;p3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●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Do you like large, mid-size or smaller companies?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No universal rule, but work culture, benefits, mentorship, advancement opportunities, and other aspects of the role can be impacted by the size.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●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Do you prefer a lot of processes or more free reign?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No universal rule, but roles at mid and large companies tend to be highly defined/specialized, and roles at small companies tend to involve wearing multiple hats.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●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Short-Term vs Long-Term Projects: 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Do you like the “adventure” of exploring several projects or spending several years seeing one major project come to fruition (or something in between)?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●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What kind of work culture are you looking for?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Wall St. tech of NYC is not like Google of Mountain View.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Business Model Considerations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5" name="Google Shape;195;p3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●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What type of business model would you be a fit for?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96" name="Google Shape;196;p34"/>
          <p:cNvSpPr txBox="1">
            <a:spLocks noGrp="1"/>
          </p:cNvSpPr>
          <p:nvPr>
            <p:ph type="body" idx="1"/>
          </p:nvPr>
        </p:nvSpPr>
        <p:spPr>
          <a:xfrm>
            <a:off x="311700" y="16858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latin typeface="Montserrat"/>
                <a:ea typeface="Montserrat"/>
                <a:cs typeface="Montserrat"/>
                <a:sym typeface="Montserrat"/>
              </a:rPr>
              <a:t>Product Companies</a:t>
            </a:r>
            <a:endParaRPr sz="1300" b="1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2385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500"/>
              <a:buFont typeface="Montserrat"/>
              <a:buChar char="●"/>
            </a:pPr>
            <a:r>
              <a:rPr lang="en" sz="1500" i="1">
                <a:latin typeface="Montserrat"/>
                <a:ea typeface="Montserrat"/>
                <a:cs typeface="Montserrat"/>
                <a:sym typeface="Montserrat"/>
              </a:rPr>
              <a:t>Focus - Building products or services to be sold to end users (B2B or B2C).</a:t>
            </a:r>
            <a:endParaRPr sz="1500" i="1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23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Font typeface="Montserrat"/>
              <a:buChar char="●"/>
            </a:pPr>
            <a:r>
              <a:rPr lang="en" sz="1500" i="1">
                <a:latin typeface="Montserrat"/>
                <a:ea typeface="Montserrat"/>
                <a:cs typeface="Montserrat"/>
                <a:sym typeface="Montserrat"/>
              </a:rPr>
              <a:t>Performance - You are gauged on your output or contribution to internal projects.</a:t>
            </a:r>
            <a:endParaRPr sz="1500" i="1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23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Font typeface="Montserrat"/>
              <a:buChar char="●"/>
            </a:pPr>
            <a:r>
              <a:rPr lang="en" sz="1500" i="1">
                <a:latin typeface="Montserrat"/>
                <a:ea typeface="Montserrat"/>
                <a:cs typeface="Montserrat"/>
                <a:sym typeface="Montserrat"/>
              </a:rPr>
              <a:t>Revenue Generation</a:t>
            </a:r>
            <a:r>
              <a:rPr lang="en" sz="1500">
                <a:latin typeface="Montserrat"/>
                <a:ea typeface="Montserrat"/>
                <a:cs typeface="Montserrat"/>
                <a:sym typeface="Montserrat"/>
              </a:rPr>
              <a:t> - Selling products/services (software).</a:t>
            </a:r>
            <a:endParaRPr sz="15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7" name="Google Shape;197;p34"/>
          <p:cNvSpPr txBox="1">
            <a:spLocks noGrp="1"/>
          </p:cNvSpPr>
          <p:nvPr>
            <p:ph type="body" idx="4294967295"/>
          </p:nvPr>
        </p:nvSpPr>
        <p:spPr>
          <a:xfrm>
            <a:off x="4832400" y="16858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latin typeface="Montserrat"/>
                <a:ea typeface="Montserrat"/>
                <a:cs typeface="Montserrat"/>
                <a:sym typeface="Montserrat"/>
              </a:rPr>
              <a:t>Consulting Companies</a:t>
            </a:r>
            <a:endParaRPr sz="1300" b="1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2385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500"/>
              <a:buFont typeface="Montserrat"/>
              <a:buChar char="●"/>
            </a:pPr>
            <a:r>
              <a:rPr lang="en" sz="1500" i="1">
                <a:latin typeface="Montserrat"/>
                <a:ea typeface="Montserrat"/>
                <a:cs typeface="Montserrat"/>
                <a:sym typeface="Montserrat"/>
              </a:rPr>
              <a:t>Focus - Selling professional services such as software design &amp; dev (B2B).</a:t>
            </a:r>
            <a:endParaRPr sz="1500" i="1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23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Font typeface="Montserrat"/>
              <a:buChar char="●"/>
            </a:pPr>
            <a:r>
              <a:rPr lang="en" sz="1500" i="1">
                <a:latin typeface="Montserrat"/>
                <a:ea typeface="Montserrat"/>
                <a:cs typeface="Montserrat"/>
                <a:sym typeface="Montserrat"/>
              </a:rPr>
              <a:t>Performance - You are gauged on your performance delivering services and billable hours.</a:t>
            </a:r>
            <a:endParaRPr sz="1500" i="1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23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Font typeface="Montserrat"/>
              <a:buChar char="●"/>
            </a:pPr>
            <a:r>
              <a:rPr lang="en" sz="1500" i="1">
                <a:latin typeface="Montserrat"/>
                <a:ea typeface="Montserrat"/>
                <a:cs typeface="Montserrat"/>
                <a:sym typeface="Montserrat"/>
              </a:rPr>
              <a:t>Revenue Generation </a:t>
            </a:r>
            <a:r>
              <a:rPr lang="en" sz="1500">
                <a:latin typeface="Montserrat"/>
                <a:ea typeface="Montserrat"/>
                <a:cs typeface="Montserrat"/>
                <a:sym typeface="Montserrat"/>
              </a:rPr>
              <a:t>- Selling professional services.</a:t>
            </a:r>
            <a:endParaRPr sz="15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5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Typical Responsibilities of a UX Researcher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3" name="Google Shape;203;p3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●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Communication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Emails... lots of emails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Chatting on some chat app such as Slack, Google Hangouts, or MS Teams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Participating in team meetings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●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Research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Planning research projects (time/cost)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Recruiting participants (internal/external)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Conducting research (qualitative &amp; quantitative)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Analyzing the data (qualitative &amp; quantitative)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Reviewing app analytics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Presenting the findings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●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Evalgenizing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Constantly reminding all team members about your finding to avoid research debt!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Typical Responsibilities of a Product Manager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9" name="Google Shape;209;p3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●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Communication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Emails... lots of emails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Chatting on some chat app such as Slack, Google Hangouts, or MS Teams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Leading  team meetings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●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Product Management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Defining product strategy &amp; vision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Defining features and requirements 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Building roadmaps / Managing backlog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Release management 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Positioning and messaging 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●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Evalgenizing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Making sure we are building the right product to solve customer problems.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Typical Responsibilities of a Software Engineer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5" name="Google Shape;215;p37"/>
          <p:cNvSpPr txBox="1">
            <a:spLocks noGrp="1"/>
          </p:cNvSpPr>
          <p:nvPr>
            <p:ph type="body" idx="1"/>
          </p:nvPr>
        </p:nvSpPr>
        <p:spPr>
          <a:xfrm>
            <a:off x="311700" y="10000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●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Communication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Emails... lots of emails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Chatting on some chat app such as Slack, Google Hangouts, or MS Teams.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Participating in team meetings, standups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●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Software Engineering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Writing/reading  code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Writing &amp; conducting tests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Being comfortable learning new concepts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●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Teaching/Translating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Aiding other team members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Communicating to other business stakeholders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●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Problem Solving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Patience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Resourcefulness 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Creativity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Typical Responsibilities of a Ops/Data Analyst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1" name="Google Shape;221;p38"/>
          <p:cNvSpPr txBox="1">
            <a:spLocks noGrp="1"/>
          </p:cNvSpPr>
          <p:nvPr>
            <p:ph type="body" idx="1"/>
          </p:nvPr>
        </p:nvSpPr>
        <p:spPr>
          <a:xfrm>
            <a:off x="311700" y="101772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●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Communication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Emails... lots of emails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Chatting on some chat app such as Slack, Google Hangouts, or MS Teams.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Participating in team meetings, standups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●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Metrics/Analysis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Capturing metrics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Creating reports for business stakeholders 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Providing meaningful analysis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●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Strategic Leadership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Aiding business decision making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Participating in leadership meetings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●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Project Management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Development of internal improvement projects 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Mapping of data (Entity Relationship Diagrams)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Creativity 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Typical Responsibilities of a Data Scientist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7" name="Google Shape;227;p3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●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Communication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Technical Communication: Breaking down technical insights/findings for non-technical audiences to help determine the best way to move forward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Through written reports, formal presentations or information conversations/meetings, and everything in between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Working with a lot of people from a variety of backgrounds/expertises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In-person an online communications (emails, Slack, Teams, virtual meetings, etc.)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●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Programming Engineering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Data cleansing (The agonizing 90% of data science work)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Determining and building data science models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Writing reports and presenting/communicating findings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●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Evalgenizing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Helping others understand what machine learning models can and cannot 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Helping to break down and determine what to do next for complex problems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4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Pros &amp; Cons of UX Research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3" name="Google Shape;233;p4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latin typeface="Montserrat"/>
                <a:ea typeface="Montserrat"/>
                <a:cs typeface="Montserrat"/>
                <a:sym typeface="Montserrat"/>
              </a:rPr>
              <a:t>Pros</a:t>
            </a:r>
            <a:endParaRPr sz="1600" b="1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Char char="●"/>
            </a:pPr>
            <a:r>
              <a:rPr lang="en" sz="1400">
                <a:latin typeface="Montserrat"/>
                <a:ea typeface="Montserrat"/>
                <a:cs typeface="Montserrat"/>
                <a:sym typeface="Montserrat"/>
              </a:rPr>
              <a:t>Overtly research oriented</a:t>
            </a:r>
            <a:endParaRPr sz="14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</a:pPr>
            <a:r>
              <a:rPr lang="en" sz="1400">
                <a:latin typeface="Montserrat"/>
                <a:ea typeface="Montserrat"/>
                <a:cs typeface="Montserrat"/>
                <a:sym typeface="Montserrat"/>
              </a:rPr>
              <a:t>Get to use the tools of anthropology to try and build products that will shape people’s lives</a:t>
            </a:r>
            <a:endParaRPr sz="14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</a:pPr>
            <a:r>
              <a:rPr lang="en" sz="1400">
                <a:latin typeface="Montserrat"/>
                <a:ea typeface="Montserrat"/>
                <a:cs typeface="Montserrat"/>
                <a:sym typeface="Montserrat"/>
              </a:rPr>
              <a:t>It’s rewarding to be conducting research</a:t>
            </a:r>
            <a:endParaRPr sz="14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</a:pPr>
            <a:r>
              <a:rPr lang="en" sz="1400">
                <a:latin typeface="Montserrat"/>
                <a:ea typeface="Montserrat"/>
                <a:cs typeface="Montserrat"/>
                <a:sym typeface="Montserrat"/>
              </a:rPr>
              <a:t>If part of a centralized research team, you will get to be around other researchers.</a:t>
            </a:r>
            <a:endParaRPr sz="14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4" name="Google Shape;234;p40"/>
          <p:cNvSpPr txBox="1">
            <a:spLocks noGrp="1"/>
          </p:cNvSpPr>
          <p:nvPr>
            <p:ph type="body" idx="4294967295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latin typeface="Montserrat"/>
                <a:ea typeface="Montserrat"/>
                <a:cs typeface="Montserrat"/>
                <a:sym typeface="Montserrat"/>
              </a:rPr>
              <a:t>Cons</a:t>
            </a:r>
            <a:endParaRPr sz="1600" b="1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Char char="●"/>
            </a:pPr>
            <a:r>
              <a:rPr lang="en" sz="1400">
                <a:latin typeface="Montserrat"/>
                <a:ea typeface="Montserrat"/>
                <a:cs typeface="Montserrat"/>
                <a:sym typeface="Montserrat"/>
              </a:rPr>
              <a:t>Often lacks influence compared to the product manager</a:t>
            </a:r>
            <a:endParaRPr sz="14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</a:pPr>
            <a:r>
              <a:rPr lang="en" sz="1400">
                <a:latin typeface="Montserrat"/>
                <a:ea typeface="Montserrat"/>
                <a:cs typeface="Montserrat"/>
                <a:sym typeface="Montserrat"/>
              </a:rPr>
              <a:t>Most co-workers won’t care about anthropological theories.</a:t>
            </a:r>
            <a:endParaRPr sz="14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</a:pPr>
            <a:r>
              <a:rPr lang="en" sz="1400">
                <a:latin typeface="Montserrat"/>
                <a:ea typeface="Montserrat"/>
                <a:cs typeface="Montserrat"/>
                <a:sym typeface="Montserrat"/>
              </a:rPr>
              <a:t>The depth of research may not meet your ideal standards.  </a:t>
            </a:r>
            <a:endParaRPr sz="14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</a:pPr>
            <a:r>
              <a:rPr lang="en" sz="1400">
                <a:latin typeface="Montserrat"/>
                <a:ea typeface="Montserrat"/>
                <a:cs typeface="Montserrat"/>
                <a:sym typeface="Montserrat"/>
              </a:rPr>
              <a:t>If you are embedded in a product team, you may feel like a fish out of water.</a:t>
            </a:r>
            <a:endParaRPr sz="14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4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Pros &amp; Cons of Product Management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0" name="Google Shape;240;p4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latin typeface="Montserrat"/>
                <a:ea typeface="Montserrat"/>
                <a:cs typeface="Montserrat"/>
                <a:sym typeface="Montserrat"/>
              </a:rPr>
              <a:t>Pros</a:t>
            </a:r>
            <a:endParaRPr sz="1600" b="1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Char char="●"/>
            </a:pPr>
            <a:r>
              <a:rPr lang="en" sz="1400">
                <a:latin typeface="Montserrat"/>
                <a:ea typeface="Montserrat"/>
                <a:cs typeface="Montserrat"/>
                <a:sym typeface="Montserrat"/>
              </a:rPr>
              <a:t>Have a high degree of  influence </a:t>
            </a:r>
            <a:endParaRPr sz="14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</a:pPr>
            <a:r>
              <a:rPr lang="en" sz="1400">
                <a:latin typeface="Montserrat"/>
                <a:ea typeface="Montserrat"/>
                <a:cs typeface="Montserrat"/>
                <a:sym typeface="Montserrat"/>
              </a:rPr>
              <a:t>Get to use the tools of anthropology to try and build products that will shape people’s lives</a:t>
            </a:r>
            <a:endParaRPr sz="14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</a:pPr>
            <a:r>
              <a:rPr lang="en" sz="1400">
                <a:latin typeface="Montserrat"/>
                <a:ea typeface="Montserrat"/>
                <a:cs typeface="Montserrat"/>
                <a:sym typeface="Montserrat"/>
              </a:rPr>
              <a:t>It’s rewarding to to lead the process of creating products.</a:t>
            </a:r>
            <a:endParaRPr sz="14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</a:pPr>
            <a:r>
              <a:rPr lang="en" sz="1400">
                <a:latin typeface="Montserrat"/>
                <a:ea typeface="Montserrat"/>
                <a:cs typeface="Montserrat"/>
                <a:sym typeface="Montserrat"/>
              </a:rPr>
              <a:t>You get to be a culture broker.</a:t>
            </a:r>
            <a:endParaRPr sz="14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1" name="Google Shape;241;p41"/>
          <p:cNvSpPr txBox="1">
            <a:spLocks noGrp="1"/>
          </p:cNvSpPr>
          <p:nvPr>
            <p:ph type="body" idx="4294967295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latin typeface="Montserrat"/>
                <a:ea typeface="Montserrat"/>
                <a:cs typeface="Montserrat"/>
                <a:sym typeface="Montserrat"/>
              </a:rPr>
              <a:t>Cons</a:t>
            </a:r>
            <a:endParaRPr sz="1600" b="1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Char char="●"/>
            </a:pPr>
            <a:r>
              <a:rPr lang="en" sz="1400">
                <a:latin typeface="Montserrat"/>
                <a:ea typeface="Montserrat"/>
                <a:cs typeface="Montserrat"/>
                <a:sym typeface="Montserrat"/>
              </a:rPr>
              <a:t>May not be involved with research to a desirable degree.</a:t>
            </a:r>
            <a:endParaRPr sz="14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</a:pPr>
            <a:r>
              <a:rPr lang="en" sz="1400">
                <a:latin typeface="Montserrat"/>
                <a:ea typeface="Montserrat"/>
                <a:cs typeface="Montserrat"/>
                <a:sym typeface="Montserrat"/>
              </a:rPr>
              <a:t>You constantly have to make tradeoffs between teams, which means comprises have to be made.</a:t>
            </a:r>
            <a:endParaRPr sz="14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</a:pPr>
            <a:r>
              <a:rPr lang="en" sz="1400">
                <a:latin typeface="Montserrat"/>
                <a:ea typeface="Montserrat"/>
                <a:cs typeface="Montserrat"/>
                <a:sym typeface="Montserrat"/>
              </a:rPr>
              <a:t>You manage a process, not people, so it can be challenging. </a:t>
            </a:r>
            <a:endParaRPr sz="14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>
                <a:latin typeface="Montserrat"/>
                <a:ea typeface="Montserrat"/>
                <a:cs typeface="Montserrat"/>
                <a:sym typeface="Montserrat"/>
              </a:rPr>
              <a:t>Value Proposition &amp; Intros</a:t>
            </a:r>
            <a:endParaRPr sz="42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4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Pros &amp; Cons of Software Engineering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7" name="Google Shape;247;p4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latin typeface="Montserrat"/>
                <a:ea typeface="Montserrat"/>
                <a:cs typeface="Montserrat"/>
                <a:sym typeface="Montserrat"/>
              </a:rPr>
              <a:t>Pros</a:t>
            </a:r>
            <a:endParaRPr sz="1600" b="1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Char char="●"/>
            </a:pPr>
            <a:r>
              <a:rPr lang="en" sz="1400">
                <a:latin typeface="Montserrat"/>
                <a:ea typeface="Montserrat"/>
                <a:cs typeface="Montserrat"/>
                <a:sym typeface="Montserrat"/>
              </a:rPr>
              <a:t>Direct influence in the creation of process or product</a:t>
            </a:r>
            <a:endParaRPr sz="14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</a:pPr>
            <a:r>
              <a:rPr lang="en" sz="1400">
                <a:latin typeface="Montserrat"/>
                <a:ea typeface="Montserrat"/>
                <a:cs typeface="Montserrat"/>
                <a:sym typeface="Montserrat"/>
              </a:rPr>
              <a:t>Abstract values can be made real </a:t>
            </a:r>
            <a:endParaRPr sz="14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</a:pPr>
            <a:r>
              <a:rPr lang="en" sz="1400">
                <a:latin typeface="Montserrat"/>
                <a:ea typeface="Montserrat"/>
                <a:cs typeface="Montserrat"/>
                <a:sym typeface="Montserrat"/>
              </a:rPr>
              <a:t>High valued member of the team </a:t>
            </a:r>
            <a:endParaRPr sz="14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</a:pPr>
            <a:r>
              <a:rPr lang="en" sz="1400">
                <a:latin typeface="Montserrat"/>
                <a:ea typeface="Montserrat"/>
                <a:cs typeface="Montserrat"/>
                <a:sym typeface="Montserrat"/>
              </a:rPr>
              <a:t>Stewardship of products that can have a direct impact on culture</a:t>
            </a:r>
            <a:endParaRPr sz="14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8" name="Google Shape;248;p42"/>
          <p:cNvSpPr txBox="1">
            <a:spLocks noGrp="1"/>
          </p:cNvSpPr>
          <p:nvPr>
            <p:ph type="body" idx="4294967295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latin typeface="Montserrat"/>
                <a:ea typeface="Montserrat"/>
                <a:cs typeface="Montserrat"/>
                <a:sym typeface="Montserrat"/>
              </a:rPr>
              <a:t>Cons</a:t>
            </a:r>
            <a:endParaRPr sz="1600" b="1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Char char="●"/>
            </a:pPr>
            <a:r>
              <a:rPr lang="en" sz="1400">
                <a:latin typeface="Montserrat"/>
                <a:ea typeface="Montserrat"/>
                <a:cs typeface="Montserrat"/>
                <a:sym typeface="Montserrat"/>
              </a:rPr>
              <a:t>Indirect use of the tools of anthropology (in junior roles)</a:t>
            </a:r>
            <a:endParaRPr sz="14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</a:pPr>
            <a:r>
              <a:rPr lang="en" sz="1400">
                <a:latin typeface="Montserrat"/>
                <a:ea typeface="Montserrat"/>
                <a:cs typeface="Montserrat"/>
                <a:sym typeface="Montserrat"/>
              </a:rPr>
              <a:t>Can be a competitive environment</a:t>
            </a:r>
            <a:endParaRPr sz="14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</a:pPr>
            <a:r>
              <a:rPr lang="en" sz="1400">
                <a:latin typeface="Montserrat"/>
                <a:ea typeface="Montserrat"/>
                <a:cs typeface="Montserrat"/>
                <a:sym typeface="Montserrat"/>
              </a:rPr>
              <a:t>Sometimes business requests trump engineering </a:t>
            </a:r>
            <a:endParaRPr sz="14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</a:pPr>
            <a:r>
              <a:rPr lang="en" sz="1400">
                <a:latin typeface="Montserrat"/>
                <a:ea typeface="Montserrat"/>
                <a:cs typeface="Montserrat"/>
                <a:sym typeface="Montserrat"/>
              </a:rPr>
              <a:t>Research oriented roles are rare in most businesses </a:t>
            </a:r>
            <a:endParaRPr sz="14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4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Pros &amp; Cons of Data Science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4" name="Google Shape;254;p4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latin typeface="Montserrat"/>
                <a:ea typeface="Montserrat"/>
                <a:cs typeface="Montserrat"/>
                <a:sym typeface="Montserrat"/>
              </a:rPr>
              <a:t>Pros</a:t>
            </a:r>
            <a:endParaRPr sz="1600" b="1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Char char="●"/>
            </a:pPr>
            <a:r>
              <a:rPr lang="en" sz="1400">
                <a:latin typeface="Montserrat"/>
                <a:ea typeface="Montserrat"/>
                <a:cs typeface="Montserrat"/>
                <a:sym typeface="Montserrat"/>
              </a:rPr>
              <a:t>Very research-oriented</a:t>
            </a:r>
            <a:endParaRPr sz="14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</a:pPr>
            <a:r>
              <a:rPr lang="en" sz="1400">
                <a:latin typeface="Montserrat"/>
                <a:ea typeface="Montserrat"/>
                <a:cs typeface="Montserrat"/>
                <a:sym typeface="Montserrat"/>
              </a:rPr>
              <a:t>Very multidisciplinary</a:t>
            </a:r>
            <a:endParaRPr sz="14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</a:pPr>
            <a:r>
              <a:rPr lang="en" sz="1400">
                <a:latin typeface="Montserrat"/>
                <a:ea typeface="Montserrat"/>
                <a:cs typeface="Montserrat"/>
                <a:sym typeface="Montserrat"/>
              </a:rPr>
              <a:t>Centered around creating new ways to solve challenging problems</a:t>
            </a:r>
            <a:endParaRPr sz="14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</a:pPr>
            <a:r>
              <a:rPr lang="en" sz="1400">
                <a:latin typeface="Montserrat"/>
                <a:ea typeface="Montserrat"/>
                <a:cs typeface="Montserrat"/>
                <a:sym typeface="Montserrat"/>
              </a:rPr>
              <a:t>Positive energy/vibrancy of an up-and-coming field</a:t>
            </a:r>
            <a:endParaRPr sz="14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5" name="Google Shape;255;p43"/>
          <p:cNvSpPr txBox="1">
            <a:spLocks noGrp="1"/>
          </p:cNvSpPr>
          <p:nvPr>
            <p:ph type="body" idx="4294967295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latin typeface="Montserrat"/>
                <a:ea typeface="Montserrat"/>
                <a:cs typeface="Montserrat"/>
                <a:sym typeface="Montserrat"/>
              </a:rPr>
              <a:t>Cons</a:t>
            </a:r>
            <a:endParaRPr sz="1600" b="1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Char char="●"/>
            </a:pPr>
            <a:r>
              <a:rPr lang="en" sz="1400">
                <a:latin typeface="Montserrat"/>
                <a:ea typeface="Montserrat"/>
                <a:cs typeface="Montserrat"/>
                <a:sym typeface="Montserrat"/>
              </a:rPr>
              <a:t>Can require a lot of technical expertise in both programming and mathematics</a:t>
            </a:r>
            <a:endParaRPr sz="14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</a:pPr>
            <a:r>
              <a:rPr lang="en" sz="1400">
                <a:latin typeface="Montserrat"/>
                <a:ea typeface="Montserrat"/>
                <a:cs typeface="Montserrat"/>
                <a:sym typeface="Montserrat"/>
              </a:rPr>
              <a:t>Reliant on quality of data using</a:t>
            </a:r>
            <a:endParaRPr sz="14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</a:pPr>
            <a:r>
              <a:rPr lang="en" sz="1400">
                <a:latin typeface="Montserrat"/>
                <a:ea typeface="Montserrat"/>
                <a:cs typeface="Montserrat"/>
                <a:sym typeface="Montserrat"/>
              </a:rPr>
              <a:t>Often overvalued by organizations leading to unrealistic expectations</a:t>
            </a:r>
            <a:endParaRPr sz="14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</a:pPr>
            <a:r>
              <a:rPr lang="en" sz="1400">
                <a:latin typeface="Montserrat"/>
                <a:ea typeface="Montserrat"/>
                <a:cs typeface="Montserrat"/>
                <a:sym typeface="Montserrat"/>
              </a:rPr>
              <a:t>Important to make sure you have the proper resources, support and expectations to succeed</a:t>
            </a:r>
            <a:endParaRPr sz="14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4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Transitioning to Tech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4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Possible Paths (We Think Fit This Audience) 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6" name="Google Shape;266;p4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AutoNum type="arabicPeriod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Student looking for an internship in tech 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AutoNum type="arabicPeriod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Student looking for a first job in tech 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AutoNum type="arabicPeriod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Early-career anthropologist looking to break into tech from another field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AutoNum type="arabicPeriod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Early-career anthropologist looking to move up or pivot within tech 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AutoNum type="arabicPeriod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Mid-career anthropologist looking to break into tech from another field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AutoNum type="arabicPeriod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Mid-career anthropologist looking to move up or pivot within tech</a:t>
            </a:r>
            <a:br>
              <a:rPr lang="en"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n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b="1" i="1">
                <a:latin typeface="Montserrat"/>
                <a:ea typeface="Montserrat"/>
                <a:cs typeface="Montserrat"/>
                <a:sym typeface="Montserrat"/>
              </a:rPr>
              <a:t>Note: </a:t>
            </a:r>
            <a:r>
              <a:rPr lang="en" i="1">
                <a:latin typeface="Montserrat"/>
                <a:ea typeface="Montserrat"/>
                <a:cs typeface="Montserrat"/>
                <a:sym typeface="Montserrat"/>
              </a:rPr>
              <a:t>Late-career anthropologists were left out because we </a:t>
            </a:r>
            <a:br>
              <a:rPr lang="en" i="1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i="1">
                <a:latin typeface="Montserrat"/>
                <a:ea typeface="Montserrat"/>
                <a:cs typeface="Montserrat"/>
                <a:sym typeface="Montserrat"/>
              </a:rPr>
              <a:t>were not targeting this presentation to that population.</a:t>
            </a:r>
            <a:endParaRPr i="1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4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CVs Versus Skill Resumes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72" name="Google Shape;272;p46"/>
          <p:cNvPicPr preferRelativeResize="0"/>
          <p:nvPr/>
        </p:nvPicPr>
        <p:blipFill rotWithShape="1">
          <a:blip r:embed="rId3">
            <a:alphaModFix/>
          </a:blip>
          <a:srcRect l="5222" b="7535"/>
          <a:stretch/>
        </p:blipFill>
        <p:spPr>
          <a:xfrm>
            <a:off x="460750" y="1149375"/>
            <a:ext cx="2866426" cy="353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17100" y="1017725"/>
            <a:ext cx="3115199" cy="3533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46"/>
          <p:cNvSpPr txBox="1"/>
          <p:nvPr/>
        </p:nvSpPr>
        <p:spPr>
          <a:xfrm>
            <a:off x="564175" y="4626325"/>
            <a:ext cx="2463600" cy="3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CVs are bad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5" name="Google Shape;275;p46"/>
          <p:cNvSpPr txBox="1"/>
          <p:nvPr/>
        </p:nvSpPr>
        <p:spPr>
          <a:xfrm>
            <a:off x="5794250" y="4626325"/>
            <a:ext cx="2922300" cy="3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Skill Resumes are good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4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Portfolios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1" name="Google Shape;281;p4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●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Do you need a portfolio?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Technically no but it will almost always be helpful to demonstrate your abilities through example projects you’ve completed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Sometimes, your entire project is not sharable, but at least come prepared being able to explain 1-2 projects you worked on when interviewing with people.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●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What should be in a portfolio?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Depends on the role, but it should demonstrate work you have contributed to.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Should ultimately focus on the outcome, but you also need to show how you go there.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Common format: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Problem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Solution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Results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Use Github to post code (e.g. for software engineering or data science roles) 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4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Where Do You Go From Here (First Step)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7" name="Google Shape;287;p4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●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Developing Answers to Key Considerations (from earlier slide)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What role do you want to target?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What type of software product/service do you want to work with?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Where you do you want to work?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What size company do you prefer?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●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Network, Network, Network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Reach out to people in any position or organization you might be interested in to ask to learn about their experiences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●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Assess the situation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Review job postings for the type of job/company you would like.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What skills do you have / what do you lack?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4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Where Do You Go From Here (Second Step)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3" name="Google Shape;293;p4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●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Address the gaps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Self-study, certifications, boot camps, a course at college... there are many ways to address the gaps and acquire the knowledge and skills you need.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●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Develop your Resume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Produce a skills based resume if you are a student or very early career anthropologist.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If you are a mid-career anthropologist, you may want to go with a chronological resume if the experiences are relevant, otherwise functional or skills may still be best.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Feel free to ask people you know in that industry to review your resume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●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Develop your Portfolio (2-3 projects)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Feel free to blog or post the code on Github to link to on applications (if possible)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Practice how you would describe what you did in an interview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5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Why Informational Interview Matters: 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9" name="Google Shape;299;p5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●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Learn what people do in prospective positions/industries/organizations to determine whether you would actually be happy there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●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Discover types of roles that could be a good fit that you never heard before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●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Develop connections that can lead to interviews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●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(Finally, good usage of ethnographic interview skills)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5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Dos &amp; Dont’s in Informational Interviews: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5" name="Google Shape;305;p5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Montserrat"/>
                <a:ea typeface="Montserrat"/>
                <a:cs typeface="Montserrat"/>
                <a:sym typeface="Montserrat"/>
              </a:rPr>
              <a:t>Do: </a:t>
            </a:r>
            <a:endParaRPr sz="14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 algn="l" rtl="0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Char char="●"/>
            </a:pPr>
            <a:r>
              <a:rPr lang="en" sz="1400">
                <a:latin typeface="Montserrat"/>
                <a:ea typeface="Montserrat"/>
                <a:cs typeface="Montserrat"/>
                <a:sym typeface="Montserrat"/>
              </a:rPr>
              <a:t>Ask about their experiences</a:t>
            </a:r>
            <a:endParaRPr sz="1400"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What they do now 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Their story or how they got there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Their experiences at their organization(s) 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</a:pPr>
            <a:r>
              <a:rPr lang="en" sz="1400">
                <a:latin typeface="Montserrat"/>
                <a:ea typeface="Montserrat"/>
                <a:cs typeface="Montserrat"/>
                <a:sym typeface="Montserrat"/>
              </a:rPr>
              <a:t>Introduce who you are and what your interests are</a:t>
            </a:r>
            <a:endParaRPr sz="1400"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Give a concrete explanation of your interests (not “I can do anything”)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</a:pPr>
            <a:r>
              <a:rPr lang="en" sz="1400">
                <a:latin typeface="Montserrat"/>
                <a:ea typeface="Montserrat"/>
                <a:cs typeface="Montserrat"/>
                <a:sym typeface="Montserrat"/>
              </a:rPr>
              <a:t>Be honest/genuine</a:t>
            </a:r>
            <a:endParaRPr sz="14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</a:pPr>
            <a:r>
              <a:rPr lang="en" sz="1400">
                <a:latin typeface="Montserrat"/>
                <a:ea typeface="Montserrat"/>
                <a:cs typeface="Montserrat"/>
                <a:sym typeface="Montserrat"/>
              </a:rPr>
              <a:t>Valuable questions: </a:t>
            </a:r>
            <a:endParaRPr sz="1400"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“Is there anyone else you’d recommend I talk with?”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“What would recommend for someone like me looking for entry level jobs in X?”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“Is there something I should be asking or thinking about but haven’t?”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Audience &amp; Value Proposition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2" name="Google Shape;72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latin typeface="Montserrat"/>
                <a:ea typeface="Montserrat"/>
                <a:cs typeface="Montserrat"/>
                <a:sym typeface="Montserrat"/>
              </a:rPr>
              <a:t>Students</a:t>
            </a:r>
            <a:endParaRPr sz="1600" b="1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Char char="●"/>
            </a:pPr>
            <a:r>
              <a:rPr lang="en" sz="1400" i="1">
                <a:latin typeface="Montserrat"/>
                <a:ea typeface="Montserrat"/>
                <a:cs typeface="Montserrat"/>
                <a:sym typeface="Montserrat"/>
              </a:rPr>
              <a:t>Context</a:t>
            </a:r>
            <a:r>
              <a:rPr lang="en" sz="1400">
                <a:latin typeface="Montserrat"/>
                <a:ea typeface="Montserrat"/>
                <a:cs typeface="Montserrat"/>
                <a:sym typeface="Montserrat"/>
              </a:rPr>
              <a:t> - Learn about the tech industry, roles, and responsibilities..</a:t>
            </a:r>
            <a:endParaRPr sz="14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</a:pPr>
            <a:r>
              <a:rPr lang="en" sz="1400" i="1">
                <a:latin typeface="Montserrat"/>
                <a:ea typeface="Montserrat"/>
                <a:cs typeface="Montserrat"/>
                <a:sym typeface="Montserrat"/>
              </a:rPr>
              <a:t>Guidance</a:t>
            </a:r>
            <a:r>
              <a:rPr lang="en" sz="1400">
                <a:latin typeface="Montserrat"/>
                <a:ea typeface="Montserrat"/>
                <a:cs typeface="Montserrat"/>
                <a:sym typeface="Montserrat"/>
              </a:rPr>
              <a:t> - How to position yourself to graduate with the knowledge and skills necessary to apply for a tech job.</a:t>
            </a:r>
            <a:endParaRPr sz="14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</a:pPr>
            <a:r>
              <a:rPr lang="en" sz="1400" i="1">
                <a:latin typeface="Montserrat"/>
                <a:ea typeface="Montserrat"/>
                <a:cs typeface="Montserrat"/>
                <a:sym typeface="Montserrat"/>
              </a:rPr>
              <a:t>Skills</a:t>
            </a:r>
            <a:r>
              <a:rPr lang="en" sz="1400">
                <a:latin typeface="Montserrat"/>
                <a:ea typeface="Montserrat"/>
                <a:cs typeface="Montserrat"/>
                <a:sym typeface="Montserrat"/>
              </a:rPr>
              <a:t> - How to write a resume and/or create a portfolio for tech.</a:t>
            </a:r>
            <a:endParaRPr sz="14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</a:pPr>
            <a:r>
              <a:rPr lang="en" sz="1400" i="1">
                <a:latin typeface="Montserrat"/>
                <a:ea typeface="Montserrat"/>
                <a:cs typeface="Montserrat"/>
                <a:sym typeface="Montserrat"/>
              </a:rPr>
              <a:t>Experience</a:t>
            </a:r>
            <a:r>
              <a:rPr lang="en" sz="1400">
                <a:latin typeface="Montserrat"/>
                <a:ea typeface="Montserrat"/>
                <a:cs typeface="Montserrat"/>
                <a:sym typeface="Montserrat"/>
              </a:rPr>
              <a:t> - Practice presenting yourself for tech.</a:t>
            </a:r>
            <a:endParaRPr sz="14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3" name="Google Shape;73;p16"/>
          <p:cNvSpPr txBox="1">
            <a:spLocks noGrp="1"/>
          </p:cNvSpPr>
          <p:nvPr>
            <p:ph type="body" idx="4294967295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latin typeface="Montserrat"/>
                <a:ea typeface="Montserrat"/>
                <a:cs typeface="Montserrat"/>
                <a:sym typeface="Montserrat"/>
              </a:rPr>
              <a:t>Early to Mid-Career Anthros</a:t>
            </a:r>
            <a:endParaRPr sz="1600" b="1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Char char="●"/>
            </a:pPr>
            <a:r>
              <a:rPr lang="en" sz="1400" i="1">
                <a:latin typeface="Montserrat"/>
                <a:ea typeface="Montserrat"/>
                <a:cs typeface="Montserrat"/>
                <a:sym typeface="Montserrat"/>
              </a:rPr>
              <a:t>Context</a:t>
            </a:r>
            <a:r>
              <a:rPr lang="en" sz="1400">
                <a:latin typeface="Montserrat"/>
                <a:ea typeface="Montserrat"/>
                <a:cs typeface="Montserrat"/>
                <a:sym typeface="Montserrat"/>
              </a:rPr>
              <a:t> - Learn about the tech industry, roles, and responsibilities..</a:t>
            </a:r>
            <a:endParaRPr sz="14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</a:pPr>
            <a:r>
              <a:rPr lang="en" sz="1400" i="1">
                <a:latin typeface="Montserrat"/>
                <a:ea typeface="Montserrat"/>
                <a:cs typeface="Montserrat"/>
                <a:sym typeface="Montserrat"/>
              </a:rPr>
              <a:t>Guidance</a:t>
            </a:r>
            <a:r>
              <a:rPr lang="en" sz="1400">
                <a:latin typeface="Montserrat"/>
                <a:ea typeface="Montserrat"/>
                <a:cs typeface="Montserrat"/>
                <a:sym typeface="Montserrat"/>
              </a:rPr>
              <a:t> - How to reframe your existing anthropology experience for a tech job.</a:t>
            </a:r>
            <a:endParaRPr sz="14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</a:pPr>
            <a:r>
              <a:rPr lang="en" sz="1400" i="1">
                <a:latin typeface="Montserrat"/>
                <a:ea typeface="Montserrat"/>
                <a:cs typeface="Montserrat"/>
                <a:sym typeface="Montserrat"/>
              </a:rPr>
              <a:t>Skills</a:t>
            </a:r>
            <a:r>
              <a:rPr lang="en" sz="1400">
                <a:latin typeface="Montserrat"/>
                <a:ea typeface="Montserrat"/>
                <a:cs typeface="Montserrat"/>
                <a:sym typeface="Montserrat"/>
              </a:rPr>
              <a:t> - How to write a resume and/or create a portfolio for tech.</a:t>
            </a:r>
            <a:endParaRPr sz="14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</a:pPr>
            <a:r>
              <a:rPr lang="en" sz="1400" i="1">
                <a:latin typeface="Montserrat"/>
                <a:ea typeface="Montserrat"/>
                <a:cs typeface="Montserrat"/>
                <a:sym typeface="Montserrat"/>
              </a:rPr>
              <a:t>Experience</a:t>
            </a:r>
            <a:r>
              <a:rPr lang="en" sz="1400">
                <a:latin typeface="Montserrat"/>
                <a:ea typeface="Montserrat"/>
                <a:cs typeface="Montserrat"/>
                <a:sym typeface="Montserrat"/>
              </a:rPr>
              <a:t> - Practice presenting yourself for tech.</a:t>
            </a:r>
            <a:endParaRPr sz="14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14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40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5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Dos &amp; Dont’s in Informational Interviews: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1" name="Google Shape;311;p5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latin typeface="Montserrat"/>
                <a:ea typeface="Montserrat"/>
                <a:cs typeface="Montserrat"/>
                <a:sym typeface="Montserrat"/>
              </a:rPr>
              <a:t>Don’t Do: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30200" algn="l" rtl="0">
              <a:spcBef>
                <a:spcPts val="1600"/>
              </a:spcBef>
              <a:spcAft>
                <a:spcPts val="0"/>
              </a:spcAft>
              <a:buSzPts val="1600"/>
              <a:buFont typeface="Montserrat"/>
              <a:buChar char="●"/>
            </a:pPr>
            <a:r>
              <a:rPr lang="en" sz="1600">
                <a:latin typeface="Montserrat"/>
                <a:ea typeface="Montserrat"/>
                <a:cs typeface="Montserrat"/>
                <a:sym typeface="Montserrat"/>
              </a:rPr>
              <a:t>Ask questions beyond the scope of their experience or expertise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E.g. “What do you think of the data science scene in X?” where X is not where they have worked before. 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Montserrat"/>
              <a:buChar char="●"/>
            </a:pPr>
            <a:r>
              <a:rPr lang="en" sz="1600">
                <a:latin typeface="Montserrat"/>
                <a:ea typeface="Montserrat"/>
                <a:cs typeface="Montserrat"/>
                <a:sym typeface="Montserrat"/>
              </a:rPr>
              <a:t>Ask factual questions easily looked up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E.g. “What is the average salary for X job?”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Montserrat"/>
              <a:buChar char="●"/>
            </a:pPr>
            <a:r>
              <a:rPr lang="en" sz="1600">
                <a:latin typeface="Montserrat"/>
                <a:ea typeface="Montserrat"/>
                <a:cs typeface="Montserrat"/>
                <a:sym typeface="Montserrat"/>
              </a:rPr>
              <a:t>Directly ask for a job from them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Let them bring it up if they would like to (and have an open position) 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6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5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Additional Skills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7" name="Google Shape;317;p5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●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Leadership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●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Interpersonal skills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●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Business knowledge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●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Domain knowledge / experience 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●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Writing and blogging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●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Speaking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●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Design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●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Software (specific applications such as UserTesting, Tableau, etc)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●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Coding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5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Tips for Working With Other Roles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23" name="Google Shape;323;p5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●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Treat working with others anthropologically: with empathy to understand their perspective and find common ground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●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Learn the language of other disciplines / business units.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●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Recognize we all come from different perspectives. Together they are generally stronger. 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●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Focus on systems level understanding and find ways to contribute effectively.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●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Over communicate.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●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Prove your value by following through on small wins.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●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Respect the contributions of others to promote respect for yours.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5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Additional Resources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29" name="Google Shape;329;p5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●"/>
            </a:pPr>
            <a:r>
              <a:rPr lang="en" u="sng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2012 Forbes article on skills-based resumes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●"/>
            </a:pPr>
            <a:r>
              <a:rPr lang="en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4"/>
              </a:rPr>
              <a:t>Making your case: Creating a compelling UX portfolio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●"/>
            </a:pPr>
            <a:r>
              <a:rPr lang="en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5"/>
              </a:rPr>
              <a:t>Interaction Design Foundation (UX Courses)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●"/>
            </a:pPr>
            <a:r>
              <a:rPr lang="en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6"/>
              </a:rPr>
              <a:t>LinkedIn Learning (UX, Product, Software &amp; Data Science Courses)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●"/>
            </a:pPr>
            <a:r>
              <a:rPr lang="en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7"/>
              </a:rPr>
              <a:t>Bio of a Software Engineering Anthropologist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●"/>
            </a:pPr>
            <a:r>
              <a:rPr lang="en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8"/>
              </a:rPr>
              <a:t>Integrating Data Science and Ethnography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●"/>
            </a:pPr>
            <a:r>
              <a:rPr lang="en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9"/>
              </a:rPr>
              <a:t>Conducting Ethnographic Data Science Work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57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Breakout Session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Matt Artz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9" name="Google Shape;79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I am business and design anthropologist working in product management and UX.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Head of Product &amp; Experience at Cloudshading Consulting.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Founder of Anthro to UX, a career coaching company helping anthropologists break into UX.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Adjunct Instructor of PM &amp; UX in an MBA program.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80" name="Google Shape;8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11325" y="673625"/>
            <a:ext cx="3820976" cy="3820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Astrid Countee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6" name="Google Shape;86;p18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I am a business anthropologist and technologist. 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I am currently working as Chief of Staff at Cemvita Factory, a biotech company working with heavy industries to provide solutions for them to become carbon negative. 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r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I am also a co-founder for Missing Link Studios. We distribute the podcast, This Anthro Life.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87" name="Google Shape;8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7550" y="1152475"/>
            <a:ext cx="3416400" cy="341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7550" y="1152475"/>
            <a:ext cx="3416400" cy="34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Stephen Paff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4" name="Google Shape;94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I am an anthropologist and data scientist/programmer.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I am currently a Senior Data Scientist at BiBerk. I have worked in multiple roles from data science to UX researcher. 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I started </a:t>
            </a:r>
            <a:r>
              <a:rPr lang="en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3"/>
              </a:rPr>
              <a:t>EPIC Data Scientists + Ethnographers</a:t>
            </a: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 to organize business anthropologists and data scientists promote connections, collaborations, and integrations. 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For more information about my work, feel free to check out my website: https://ethno-data.com/.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5" name="Google Shape;95;p19"/>
          <p:cNvPicPr preferRelativeResize="0"/>
          <p:nvPr/>
        </p:nvPicPr>
        <p:blipFill rotWithShape="1">
          <a:blip r:embed="rId4">
            <a:alphaModFix/>
          </a:blip>
          <a:srcRect l="7329" r="7338"/>
          <a:stretch/>
        </p:blipFill>
        <p:spPr>
          <a:xfrm>
            <a:off x="5046375" y="1152475"/>
            <a:ext cx="3416401" cy="3416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0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>
                <a:latin typeface="Montserrat"/>
                <a:ea typeface="Montserrat"/>
                <a:cs typeface="Montserrat"/>
                <a:sym typeface="Montserrat"/>
              </a:rPr>
              <a:t>What &amp; Why Tech?</a:t>
            </a:r>
            <a:endParaRPr sz="42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First.. What Do We Mean by Tech?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6" name="Google Shape;106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●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Broadly speaking, information technology refers to electronics, software, and computers targeted at either businesses (B2B) or consumers (B2C).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●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We will be focused on the </a:t>
            </a:r>
            <a:r>
              <a:rPr lang="en" b="1">
                <a:latin typeface="Montserrat"/>
                <a:ea typeface="Montserrat"/>
                <a:cs typeface="Montserrat"/>
                <a:sym typeface="Montserrat"/>
              </a:rPr>
              <a:t>software</a:t>
            </a: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 portion of the sector in both B2B and B2C.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3279</Words>
  <Application>Microsoft Office PowerPoint</Application>
  <PresentationFormat>On-screen Show (16:9)</PresentationFormat>
  <Paragraphs>340</Paragraphs>
  <Slides>44</Slides>
  <Notes>44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7" baseType="lpstr">
      <vt:lpstr>Arial</vt:lpstr>
      <vt:lpstr>Montserrat</vt:lpstr>
      <vt:lpstr>Simple Light</vt:lpstr>
      <vt:lpstr>Breaking Into Tech</vt:lpstr>
      <vt:lpstr>Agenda &amp; Schedule</vt:lpstr>
      <vt:lpstr>Value Proposition &amp; Intros</vt:lpstr>
      <vt:lpstr>Audience &amp; Value Proposition</vt:lpstr>
      <vt:lpstr>Matt Artz</vt:lpstr>
      <vt:lpstr>Astrid Countee</vt:lpstr>
      <vt:lpstr>Stephen Paff</vt:lpstr>
      <vt:lpstr>What &amp; Why Tech?</vt:lpstr>
      <vt:lpstr>First.. What Do We Mean by Tech?</vt:lpstr>
      <vt:lpstr>What Do We Mean by Software?</vt:lpstr>
      <vt:lpstr>The State of Academic Anthropology</vt:lpstr>
      <vt:lpstr>Meanwhile, in Tech...</vt:lpstr>
      <vt:lpstr>4 Possible Roles in Tech (Our Roles)</vt:lpstr>
      <vt:lpstr>Job Growth Stats by Role</vt:lpstr>
      <vt:lpstr>Salary Stats by Role</vt:lpstr>
      <vt:lpstr>Other Roles To Consider</vt:lpstr>
      <vt:lpstr>Working In Tech</vt:lpstr>
      <vt:lpstr>Role Considerations</vt:lpstr>
      <vt:lpstr>Research Considerations</vt:lpstr>
      <vt:lpstr>Personal Considerations</vt:lpstr>
      <vt:lpstr>Organizational Considerations</vt:lpstr>
      <vt:lpstr>Business Model Considerations</vt:lpstr>
      <vt:lpstr>Typical Responsibilities of a UX Researcher</vt:lpstr>
      <vt:lpstr>Typical Responsibilities of a Product Manager</vt:lpstr>
      <vt:lpstr>Typical Responsibilities of a Software Engineer</vt:lpstr>
      <vt:lpstr>Typical Responsibilities of a Ops/Data Analyst</vt:lpstr>
      <vt:lpstr>Typical Responsibilities of a Data Scientist</vt:lpstr>
      <vt:lpstr>Pros &amp; Cons of UX Research</vt:lpstr>
      <vt:lpstr>Pros &amp; Cons of Product Management</vt:lpstr>
      <vt:lpstr>Pros &amp; Cons of Software Engineering</vt:lpstr>
      <vt:lpstr>Pros &amp; Cons of Data Science</vt:lpstr>
      <vt:lpstr>Transitioning to Tech</vt:lpstr>
      <vt:lpstr>Possible Paths (We Think Fit This Audience) </vt:lpstr>
      <vt:lpstr>CVs Versus Skill Resumes</vt:lpstr>
      <vt:lpstr>Portfolios</vt:lpstr>
      <vt:lpstr>Where Do You Go From Here (First Step)</vt:lpstr>
      <vt:lpstr>Where Do You Go From Here (Second Step)</vt:lpstr>
      <vt:lpstr>Why Informational Interview Matters: </vt:lpstr>
      <vt:lpstr>Dos &amp; Dont’s in Informational Interviews:</vt:lpstr>
      <vt:lpstr>Dos &amp; Dont’s in Informational Interviews:</vt:lpstr>
      <vt:lpstr>Additional Skills</vt:lpstr>
      <vt:lpstr>Tips for Working With Other Roles</vt:lpstr>
      <vt:lpstr>Additional Resources</vt:lpstr>
      <vt:lpstr>Breakout Session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Breaking Into Tech</dc:title>
  <cp:lastModifiedBy>Stephen Paff</cp:lastModifiedBy>
  <cp:revision>1</cp:revision>
  <dcterms:modified xsi:type="dcterms:W3CDTF">2020-12-08T16:35:40Z</dcterms:modified>
</cp:coreProperties>
</file>