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16"/>
  </p:notesMasterIdLst>
  <p:sldIdLst>
    <p:sldId id="256" r:id="rId2"/>
    <p:sldId id="292" r:id="rId3"/>
    <p:sldId id="262" r:id="rId4"/>
    <p:sldId id="266" r:id="rId5"/>
    <p:sldId id="269" r:id="rId6"/>
    <p:sldId id="293" r:id="rId7"/>
    <p:sldId id="294" r:id="rId8"/>
    <p:sldId id="270" r:id="rId9"/>
    <p:sldId id="295" r:id="rId10"/>
    <p:sldId id="296" r:id="rId11"/>
    <p:sldId id="297" r:id="rId12"/>
    <p:sldId id="299" r:id="rId13"/>
    <p:sldId id="301" r:id="rId14"/>
    <p:sldId id="29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Paff" initials="SP" lastIdx="2" clrIdx="0">
    <p:extLst>
      <p:ext uri="{19B8F6BF-5375-455C-9EA6-DF929625EA0E}">
        <p15:presenceInfo xmlns:p15="http://schemas.microsoft.com/office/powerpoint/2012/main" userId="Stephen Paf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77D8FF-D09B-4224-8B11-3F4FD702D8DA}" type="datetimeFigureOut">
              <a:rPr lang="en-US" smtClean="0"/>
              <a:t>7/8/2021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9F0549-CDCF-4E35-A2BF-E7C16DAA6098}" type="slidenum">
              <a:rPr lang="en-US" smtClean="0"/>
              <a:t>‹#›</a:t>
            </a:fld>
            <a:endParaRPr lang="en-US" dirty="0"/>
          </a:p>
        </p:txBody>
      </p:sp>
    </p:spTree>
    <p:extLst>
      <p:ext uri="{BB962C8B-B14F-4D97-AF65-F5344CB8AC3E}">
        <p14:creationId xmlns:p14="http://schemas.microsoft.com/office/powerpoint/2010/main" val="3950872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Assuming you know traditional programming, this is how machine learning differs from traditional programming.  In traditional programming, you have access to the data, you will look at the data and transform it into knowledge that a computer can understand, namely a program. This model is not scalable for “Big data” or even “moderate data” because imagine how many smart analysts will you need and even if you have a smart analyst, he/she does not have enough brain power to parse through large amount of data. The beauty of machine learning is that it is more scalable. You feed it data and desired output and the machine learning algorithm will automatically output a program for you. </a:t>
            </a:r>
          </a:p>
          <a:p>
            <a:endParaRPr lang="en-US" dirty="0"/>
          </a:p>
          <a:p>
            <a:r>
              <a:rPr lang="en-US" dirty="0"/>
              <a:t>Another reason for preferring machine</a:t>
            </a:r>
            <a:r>
              <a:rPr lang="en-US" baseline="0" dirty="0"/>
              <a:t> learning over traditional programming is that we are entering the era of Big data. There is a deluge of data which calls for automated methods of data analysis, which is what machine learning provides.</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1FCA4BD-69B4-4CCF-A566-024B6F1E4475}" type="slidenum">
              <a:rPr lang="en-US" smtClean="0"/>
              <a:t>5</a:t>
            </a:fld>
            <a:endParaRPr lang="en-US" dirty="0"/>
          </a:p>
        </p:txBody>
      </p:sp>
    </p:spTree>
    <p:extLst>
      <p:ext uri="{BB962C8B-B14F-4D97-AF65-F5344CB8AC3E}">
        <p14:creationId xmlns:p14="http://schemas.microsoft.com/office/powerpoint/2010/main" val="1906779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20B9E0-C305-47BA-A907-2229D9A692ED}" type="datetimeFigureOut">
              <a:rPr lang="en-US" smtClean="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678BCD9-EE4F-457C-BE50-92C6CD65A3CD}" type="slidenum">
              <a:rPr lang="en-US" smtClean="0"/>
              <a:t>‹#›</a:t>
            </a:fld>
            <a:endParaRPr lang="en-US" dirty="0"/>
          </a:p>
        </p:txBody>
      </p:sp>
    </p:spTree>
    <p:extLst>
      <p:ext uri="{BB962C8B-B14F-4D97-AF65-F5344CB8AC3E}">
        <p14:creationId xmlns:p14="http://schemas.microsoft.com/office/powerpoint/2010/main" val="2732774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0B9E0-C305-47BA-A907-2229D9A692ED}" type="datetimeFigureOut">
              <a:rPr lang="en-US" smtClean="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78BCD9-EE4F-457C-BE50-92C6CD65A3CD}" type="slidenum">
              <a:rPr lang="en-US" smtClean="0"/>
              <a:t>‹#›</a:t>
            </a:fld>
            <a:endParaRPr lang="en-US" dirty="0"/>
          </a:p>
        </p:txBody>
      </p:sp>
    </p:spTree>
    <p:extLst>
      <p:ext uri="{BB962C8B-B14F-4D97-AF65-F5344CB8AC3E}">
        <p14:creationId xmlns:p14="http://schemas.microsoft.com/office/powerpoint/2010/main" val="1656753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0B9E0-C305-47BA-A907-2229D9A692ED}" type="datetimeFigureOut">
              <a:rPr lang="en-US" smtClean="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78BCD9-EE4F-457C-BE50-92C6CD65A3CD}"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76944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920B9E0-C305-47BA-A907-2229D9A692ED}" type="datetimeFigureOut">
              <a:rPr lang="en-US" smtClean="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78BCD9-EE4F-457C-BE50-92C6CD65A3CD}" type="slidenum">
              <a:rPr lang="en-US" smtClean="0"/>
              <a:t>‹#›</a:t>
            </a:fld>
            <a:endParaRPr lang="en-US" dirty="0"/>
          </a:p>
        </p:txBody>
      </p:sp>
    </p:spTree>
    <p:extLst>
      <p:ext uri="{BB962C8B-B14F-4D97-AF65-F5344CB8AC3E}">
        <p14:creationId xmlns:p14="http://schemas.microsoft.com/office/powerpoint/2010/main" val="2603257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920B9E0-C305-47BA-A907-2229D9A692ED}" type="datetimeFigureOut">
              <a:rPr lang="en-US" smtClean="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78BCD9-EE4F-457C-BE50-92C6CD65A3CD}"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53935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920B9E0-C305-47BA-A907-2229D9A692ED}" type="datetimeFigureOut">
              <a:rPr lang="en-US" smtClean="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78BCD9-EE4F-457C-BE50-92C6CD65A3CD}" type="slidenum">
              <a:rPr lang="en-US" smtClean="0"/>
              <a:t>‹#›</a:t>
            </a:fld>
            <a:endParaRPr lang="en-US" dirty="0"/>
          </a:p>
        </p:txBody>
      </p:sp>
    </p:spTree>
    <p:extLst>
      <p:ext uri="{BB962C8B-B14F-4D97-AF65-F5344CB8AC3E}">
        <p14:creationId xmlns:p14="http://schemas.microsoft.com/office/powerpoint/2010/main" val="1328381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20B9E0-C305-47BA-A907-2229D9A692ED}" type="datetimeFigureOut">
              <a:rPr lang="en-US" smtClean="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78BCD9-EE4F-457C-BE50-92C6CD65A3CD}" type="slidenum">
              <a:rPr lang="en-US" smtClean="0"/>
              <a:t>‹#›</a:t>
            </a:fld>
            <a:endParaRPr lang="en-US" dirty="0"/>
          </a:p>
        </p:txBody>
      </p:sp>
    </p:spTree>
    <p:extLst>
      <p:ext uri="{BB962C8B-B14F-4D97-AF65-F5344CB8AC3E}">
        <p14:creationId xmlns:p14="http://schemas.microsoft.com/office/powerpoint/2010/main" val="72870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20B9E0-C305-47BA-A907-2229D9A692ED}" type="datetimeFigureOut">
              <a:rPr lang="en-US" smtClean="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78BCD9-EE4F-457C-BE50-92C6CD65A3CD}" type="slidenum">
              <a:rPr lang="en-US" smtClean="0"/>
              <a:t>‹#›</a:t>
            </a:fld>
            <a:endParaRPr lang="en-US" dirty="0"/>
          </a:p>
        </p:txBody>
      </p:sp>
    </p:spTree>
    <p:extLst>
      <p:ext uri="{BB962C8B-B14F-4D97-AF65-F5344CB8AC3E}">
        <p14:creationId xmlns:p14="http://schemas.microsoft.com/office/powerpoint/2010/main" val="114072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20B9E0-C305-47BA-A907-2229D9A692ED}" type="datetimeFigureOut">
              <a:rPr lang="en-US" smtClean="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78BCD9-EE4F-457C-BE50-92C6CD65A3CD}" type="slidenum">
              <a:rPr lang="en-US" smtClean="0"/>
              <a:t>‹#›</a:t>
            </a:fld>
            <a:endParaRPr lang="en-US" dirty="0"/>
          </a:p>
        </p:txBody>
      </p:sp>
    </p:spTree>
    <p:extLst>
      <p:ext uri="{BB962C8B-B14F-4D97-AF65-F5344CB8AC3E}">
        <p14:creationId xmlns:p14="http://schemas.microsoft.com/office/powerpoint/2010/main" val="1759231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0B9E0-C305-47BA-A907-2229D9A692ED}" type="datetimeFigureOut">
              <a:rPr lang="en-US" smtClean="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678BCD9-EE4F-457C-BE50-92C6CD65A3CD}" type="slidenum">
              <a:rPr lang="en-US" smtClean="0"/>
              <a:t>‹#›</a:t>
            </a:fld>
            <a:endParaRPr lang="en-US" dirty="0"/>
          </a:p>
        </p:txBody>
      </p:sp>
    </p:spTree>
    <p:extLst>
      <p:ext uri="{BB962C8B-B14F-4D97-AF65-F5344CB8AC3E}">
        <p14:creationId xmlns:p14="http://schemas.microsoft.com/office/powerpoint/2010/main" val="1579120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20B9E0-C305-47BA-A907-2229D9A692ED}" type="datetimeFigureOut">
              <a:rPr lang="en-US" smtClean="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678BCD9-EE4F-457C-BE50-92C6CD65A3CD}" type="slidenum">
              <a:rPr lang="en-US" smtClean="0"/>
              <a:t>‹#›</a:t>
            </a:fld>
            <a:endParaRPr lang="en-US" dirty="0"/>
          </a:p>
        </p:txBody>
      </p:sp>
    </p:spTree>
    <p:extLst>
      <p:ext uri="{BB962C8B-B14F-4D97-AF65-F5344CB8AC3E}">
        <p14:creationId xmlns:p14="http://schemas.microsoft.com/office/powerpoint/2010/main" val="2642575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20B9E0-C305-47BA-A907-2229D9A692ED}" type="datetimeFigureOut">
              <a:rPr lang="en-US" smtClean="0"/>
              <a:t>7/8/2021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678BCD9-EE4F-457C-BE50-92C6CD65A3CD}" type="slidenum">
              <a:rPr lang="en-US" smtClean="0"/>
              <a:t>‹#›</a:t>
            </a:fld>
            <a:endParaRPr lang="en-US" dirty="0"/>
          </a:p>
        </p:txBody>
      </p:sp>
    </p:spTree>
    <p:extLst>
      <p:ext uri="{BB962C8B-B14F-4D97-AF65-F5344CB8AC3E}">
        <p14:creationId xmlns:p14="http://schemas.microsoft.com/office/powerpoint/2010/main" val="1431480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20B9E0-C305-47BA-A907-2229D9A692ED}" type="datetimeFigureOut">
              <a:rPr lang="en-US" smtClean="0"/>
              <a:t>7/8/2021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678BCD9-EE4F-457C-BE50-92C6CD65A3CD}" type="slidenum">
              <a:rPr lang="en-US" smtClean="0"/>
              <a:t>‹#›</a:t>
            </a:fld>
            <a:endParaRPr lang="en-US" dirty="0"/>
          </a:p>
        </p:txBody>
      </p:sp>
    </p:spTree>
    <p:extLst>
      <p:ext uri="{BB962C8B-B14F-4D97-AF65-F5344CB8AC3E}">
        <p14:creationId xmlns:p14="http://schemas.microsoft.com/office/powerpoint/2010/main" val="765895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20B9E0-C305-47BA-A907-2229D9A692ED}" type="datetimeFigureOut">
              <a:rPr lang="en-US" smtClean="0"/>
              <a:t>7/8/2021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678BCD9-EE4F-457C-BE50-92C6CD65A3CD}" type="slidenum">
              <a:rPr lang="en-US" smtClean="0"/>
              <a:t>‹#›</a:t>
            </a:fld>
            <a:endParaRPr lang="en-US" dirty="0"/>
          </a:p>
        </p:txBody>
      </p:sp>
    </p:spTree>
    <p:extLst>
      <p:ext uri="{BB962C8B-B14F-4D97-AF65-F5344CB8AC3E}">
        <p14:creationId xmlns:p14="http://schemas.microsoft.com/office/powerpoint/2010/main" val="3474122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20B9E0-C305-47BA-A907-2229D9A692ED}" type="datetimeFigureOut">
              <a:rPr lang="en-US" smtClean="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678BCD9-EE4F-457C-BE50-92C6CD65A3CD}" type="slidenum">
              <a:rPr lang="en-US" smtClean="0"/>
              <a:t>‹#›</a:t>
            </a:fld>
            <a:endParaRPr lang="en-US" dirty="0"/>
          </a:p>
        </p:txBody>
      </p:sp>
    </p:spTree>
    <p:extLst>
      <p:ext uri="{BB962C8B-B14F-4D97-AF65-F5344CB8AC3E}">
        <p14:creationId xmlns:p14="http://schemas.microsoft.com/office/powerpoint/2010/main" val="2749571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20B9E0-C305-47BA-A907-2229D9A692ED}" type="datetimeFigureOut">
              <a:rPr lang="en-US" smtClean="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678BCD9-EE4F-457C-BE50-92C6CD65A3CD}" type="slidenum">
              <a:rPr lang="en-US" smtClean="0"/>
              <a:t>‹#›</a:t>
            </a:fld>
            <a:endParaRPr lang="en-US" dirty="0"/>
          </a:p>
        </p:txBody>
      </p:sp>
    </p:spTree>
    <p:extLst>
      <p:ext uri="{BB962C8B-B14F-4D97-AF65-F5344CB8AC3E}">
        <p14:creationId xmlns:p14="http://schemas.microsoft.com/office/powerpoint/2010/main" val="3747544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920B9E0-C305-47BA-A907-2229D9A692ED}" type="datetimeFigureOut">
              <a:rPr lang="en-US" smtClean="0"/>
              <a:t>7/8/2021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678BCD9-EE4F-457C-BE50-92C6CD65A3CD}" type="slidenum">
              <a:rPr lang="en-US" smtClean="0"/>
              <a:t>‹#›</a:t>
            </a:fld>
            <a:endParaRPr lang="en-US" dirty="0"/>
          </a:p>
        </p:txBody>
      </p:sp>
    </p:spTree>
    <p:extLst>
      <p:ext uri="{BB962C8B-B14F-4D97-AF65-F5344CB8AC3E}">
        <p14:creationId xmlns:p14="http://schemas.microsoft.com/office/powerpoint/2010/main" val="3779582906"/>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thno-data.com/integration-bibliograph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D1944-B4A4-421E-AD56-EDD98FD62FDA}"/>
              </a:ext>
            </a:extLst>
          </p:cNvPr>
          <p:cNvSpPr>
            <a:spLocks noGrp="1"/>
          </p:cNvSpPr>
          <p:nvPr>
            <p:ph type="ctrTitle"/>
          </p:nvPr>
        </p:nvSpPr>
        <p:spPr/>
        <p:txBody>
          <a:bodyPr/>
          <a:lstStyle/>
          <a:p>
            <a:r>
              <a:rPr lang="en-US" dirty="0"/>
              <a:t>Integrating Data Science and Ethnography</a:t>
            </a:r>
          </a:p>
        </p:txBody>
      </p:sp>
      <p:sp>
        <p:nvSpPr>
          <p:cNvPr id="3" name="Subtitle 2">
            <a:extLst>
              <a:ext uri="{FF2B5EF4-FFF2-40B4-BE49-F238E27FC236}">
                <a16:creationId xmlns:a16="http://schemas.microsoft.com/office/drawing/2014/main" id="{EA16D22C-6972-4FAB-8C87-8B671A7769A6}"/>
              </a:ext>
            </a:extLst>
          </p:cNvPr>
          <p:cNvSpPr>
            <a:spLocks noGrp="1"/>
          </p:cNvSpPr>
          <p:nvPr>
            <p:ph type="subTitle" idx="1"/>
          </p:nvPr>
        </p:nvSpPr>
        <p:spPr/>
        <p:txBody>
          <a:bodyPr/>
          <a:lstStyle/>
          <a:p>
            <a:r>
              <a:rPr lang="en-US" dirty="0"/>
              <a:t>By Stephen Paff</a:t>
            </a:r>
          </a:p>
        </p:txBody>
      </p:sp>
    </p:spTree>
    <p:extLst>
      <p:ext uri="{BB962C8B-B14F-4D97-AF65-F5344CB8AC3E}">
        <p14:creationId xmlns:p14="http://schemas.microsoft.com/office/powerpoint/2010/main" val="93516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28F23-758E-4B41-AD91-C531663E2302}"/>
              </a:ext>
            </a:extLst>
          </p:cNvPr>
          <p:cNvSpPr>
            <a:spLocks noGrp="1"/>
          </p:cNvSpPr>
          <p:nvPr>
            <p:ph type="title"/>
          </p:nvPr>
        </p:nvSpPr>
        <p:spPr/>
        <p:txBody>
          <a:bodyPr/>
          <a:lstStyle/>
          <a:p>
            <a:r>
              <a:rPr lang="en-US" dirty="0"/>
              <a:t>Project Type 1: </a:t>
            </a:r>
          </a:p>
        </p:txBody>
      </p:sp>
      <p:sp>
        <p:nvSpPr>
          <p:cNvPr id="3" name="Content Placeholder 2">
            <a:extLst>
              <a:ext uri="{FF2B5EF4-FFF2-40B4-BE49-F238E27FC236}">
                <a16:creationId xmlns:a16="http://schemas.microsoft.com/office/drawing/2014/main" id="{BDB23248-C727-4A1F-97E7-6C8425519E7A}"/>
              </a:ext>
            </a:extLst>
          </p:cNvPr>
          <p:cNvSpPr>
            <a:spLocks noGrp="1"/>
          </p:cNvSpPr>
          <p:nvPr>
            <p:ph idx="1"/>
          </p:nvPr>
        </p:nvSpPr>
        <p:spPr>
          <a:xfrm>
            <a:off x="2589212" y="1704975"/>
            <a:ext cx="8915400" cy="4206247"/>
          </a:xfrm>
        </p:spPr>
        <p:txBody>
          <a:bodyPr>
            <a:normAutofit/>
          </a:bodyPr>
          <a:lstStyle/>
          <a:p>
            <a:r>
              <a:rPr lang="en-US" dirty="0"/>
              <a:t>Using anthropology to develop/refine data science project</a:t>
            </a:r>
          </a:p>
          <a:p>
            <a:r>
              <a:rPr lang="en-US" dirty="0"/>
              <a:t>Ethnography can be useful in determining out the needs of a data science project:</a:t>
            </a:r>
          </a:p>
          <a:p>
            <a:pPr marL="457200" lvl="1" indent="0">
              <a:buNone/>
            </a:pPr>
            <a:r>
              <a:rPr lang="en-US" u="sng" dirty="0"/>
              <a:t>Hospital scheduling:</a:t>
            </a:r>
            <a:r>
              <a:rPr lang="en-US" dirty="0"/>
              <a:t> A department asked me to create a machine learning-based app to improve their scheduling system. I initially conducted extensive ethnographic research to understand what scheduling looked like at the clinic and determine what they needed in the app. </a:t>
            </a:r>
          </a:p>
          <a:p>
            <a:r>
              <a:rPr lang="en-US" dirty="0"/>
              <a:t>In addition to helping develop a data science-based item, ethnography can be useful in assessing the quality of a data science-based system and refining it over time:</a:t>
            </a:r>
          </a:p>
          <a:p>
            <a:pPr marL="457200" lvl="1" indent="0">
              <a:buNone/>
            </a:pPr>
            <a:r>
              <a:rPr lang="en-US" u="sng" dirty="0"/>
              <a:t>Facebook Newsfeed Folk Theories:</a:t>
            </a:r>
            <a:r>
              <a:rPr lang="en-US" dirty="0"/>
              <a:t> Some ethnographers used ethnography to learn about user’s “folk theories” of how Facebook’s Newsfeed decides which posts to show and how people’s folk theories in turn influenced how behaved on Facebook (Eslami 2016).</a:t>
            </a:r>
          </a:p>
          <a:p>
            <a:pPr lvl="1"/>
            <a:endParaRPr lang="en-US" dirty="0"/>
          </a:p>
          <a:p>
            <a:pPr marL="800100" lvl="1" indent="-342900">
              <a:buFont typeface="+mj-lt"/>
              <a:buAutoNum type="arabicPeriod"/>
            </a:pPr>
            <a:endParaRPr lang="en-US" u="sng" dirty="0"/>
          </a:p>
          <a:p>
            <a:pPr lvl="1"/>
            <a:endParaRPr lang="en-US" dirty="0"/>
          </a:p>
        </p:txBody>
      </p:sp>
    </p:spTree>
    <p:extLst>
      <p:ext uri="{BB962C8B-B14F-4D97-AF65-F5344CB8AC3E}">
        <p14:creationId xmlns:p14="http://schemas.microsoft.com/office/powerpoint/2010/main" val="315343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EA5CA-1757-4271-BB42-AF554F1DF45E}"/>
              </a:ext>
            </a:extLst>
          </p:cNvPr>
          <p:cNvSpPr>
            <a:spLocks noGrp="1"/>
          </p:cNvSpPr>
          <p:nvPr>
            <p:ph type="title"/>
          </p:nvPr>
        </p:nvSpPr>
        <p:spPr/>
        <p:txBody>
          <a:bodyPr/>
          <a:lstStyle/>
          <a:p>
            <a:r>
              <a:rPr lang="en-US" dirty="0"/>
              <a:t>Project Type 2:</a:t>
            </a:r>
          </a:p>
        </p:txBody>
      </p:sp>
      <p:sp>
        <p:nvSpPr>
          <p:cNvPr id="3" name="Content Placeholder 2">
            <a:extLst>
              <a:ext uri="{FF2B5EF4-FFF2-40B4-BE49-F238E27FC236}">
                <a16:creationId xmlns:a16="http://schemas.microsoft.com/office/drawing/2014/main" id="{69DF119D-84E8-4C5F-8861-D1C34F09E6F4}"/>
              </a:ext>
            </a:extLst>
          </p:cNvPr>
          <p:cNvSpPr>
            <a:spLocks noGrp="1"/>
          </p:cNvSpPr>
          <p:nvPr>
            <p:ph idx="1"/>
          </p:nvPr>
        </p:nvSpPr>
        <p:spPr/>
        <p:txBody>
          <a:bodyPr/>
          <a:lstStyle/>
          <a:p>
            <a:r>
              <a:rPr lang="en-US" dirty="0"/>
              <a:t>Using anthropological data in machine learning modeling</a:t>
            </a:r>
          </a:p>
          <a:p>
            <a:r>
              <a:rPr lang="en-US" dirty="0"/>
              <a:t>One can use qualitative and quantitative data gleaned from ethnographic studies within machine learning models:</a:t>
            </a:r>
          </a:p>
          <a:p>
            <a:pPr lvl="1"/>
            <a:r>
              <a:rPr lang="en-US" dirty="0"/>
              <a:t>Interview data such as qualitative coded features are particularly well-designed for use within machine learning. </a:t>
            </a:r>
          </a:p>
          <a:p>
            <a:r>
              <a:rPr lang="en-US" dirty="0"/>
              <a:t>Case study example:</a:t>
            </a:r>
          </a:p>
          <a:p>
            <a:pPr marL="457200" lvl="1" indent="0">
              <a:buNone/>
            </a:pPr>
            <a:r>
              <a:rPr lang="en-US" u="sng" dirty="0"/>
              <a:t>Energy Consumption:</a:t>
            </a:r>
            <a:r>
              <a:rPr lang="en-US" dirty="0"/>
              <a:t> With Indicia Consulting, I used qualitatively coded data from interviews about their energy consumption to build a machine learning model to visually represent attitudinal and behavioral patterns. </a:t>
            </a:r>
          </a:p>
          <a:p>
            <a:endParaRPr lang="en-US" dirty="0"/>
          </a:p>
        </p:txBody>
      </p:sp>
    </p:spTree>
    <p:extLst>
      <p:ext uri="{BB962C8B-B14F-4D97-AF65-F5344CB8AC3E}">
        <p14:creationId xmlns:p14="http://schemas.microsoft.com/office/powerpoint/2010/main" val="2290755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7D75D-03CE-4CE7-AD7D-9CA46FEA2A62}"/>
              </a:ext>
            </a:extLst>
          </p:cNvPr>
          <p:cNvSpPr>
            <a:spLocks noGrp="1"/>
          </p:cNvSpPr>
          <p:nvPr>
            <p:ph type="title"/>
          </p:nvPr>
        </p:nvSpPr>
        <p:spPr/>
        <p:txBody>
          <a:bodyPr/>
          <a:lstStyle/>
          <a:p>
            <a:r>
              <a:rPr lang="en-US" dirty="0"/>
              <a:t>Project Type 3: </a:t>
            </a:r>
          </a:p>
        </p:txBody>
      </p:sp>
      <p:sp>
        <p:nvSpPr>
          <p:cNvPr id="3" name="Content Placeholder 2">
            <a:extLst>
              <a:ext uri="{FF2B5EF4-FFF2-40B4-BE49-F238E27FC236}">
                <a16:creationId xmlns:a16="http://schemas.microsoft.com/office/drawing/2014/main" id="{033884E1-B461-4EBA-8F71-E8251900A57B}"/>
              </a:ext>
            </a:extLst>
          </p:cNvPr>
          <p:cNvSpPr>
            <a:spLocks noGrp="1"/>
          </p:cNvSpPr>
          <p:nvPr>
            <p:ph idx="1"/>
          </p:nvPr>
        </p:nvSpPr>
        <p:spPr/>
        <p:txBody>
          <a:bodyPr>
            <a:normAutofit fontScale="85000" lnSpcReduction="20000"/>
          </a:bodyPr>
          <a:lstStyle/>
          <a:p>
            <a:r>
              <a:rPr lang="en-US" dirty="0"/>
              <a:t>Incorporating machine learning models into anthropological research</a:t>
            </a:r>
          </a:p>
          <a:p>
            <a:r>
              <a:rPr lang="en-US" dirty="0"/>
              <a:t>Machine learning modeling can be useful tool in the toolbelt for anthropologists. </a:t>
            </a:r>
          </a:p>
          <a:p>
            <a:r>
              <a:rPr lang="en-US" dirty="0"/>
              <a:t>This may entail rethinking ethnography:</a:t>
            </a:r>
          </a:p>
          <a:p>
            <a:pPr marL="800100" lvl="1" indent="-342900">
              <a:buFont typeface="+mj-lt"/>
              <a:buAutoNum type="arabicPeriod"/>
            </a:pPr>
            <a:r>
              <a:rPr lang="en-US" dirty="0"/>
              <a:t>Either redefining ethnography in such a way that machine learning could be a natural part of ethnographic research (moving beyond the typical qualitative tools within ethnographic practice)</a:t>
            </a:r>
          </a:p>
          <a:p>
            <a:pPr marL="800100" lvl="1" indent="-342900">
              <a:buFont typeface="+mj-lt"/>
              <a:buAutoNum type="arabicPeriod"/>
            </a:pPr>
            <a:r>
              <a:rPr lang="en-US" dirty="0"/>
              <a:t>Or as anthropologists moving beyond ethnography as the primary methodology and conducting other forms of research</a:t>
            </a:r>
          </a:p>
          <a:p>
            <a:r>
              <a:rPr lang="en-US" dirty="0"/>
              <a:t>Tangible Example – Scaling: Qualitative, ethnographic methods have limitations on how many people one observe, and data science can help analyze those patterns across larger populations:</a:t>
            </a:r>
          </a:p>
          <a:p>
            <a:pPr marL="457200" lvl="1" indent="0">
              <a:buNone/>
            </a:pPr>
            <a:r>
              <a:rPr lang="en-US" u="sng" dirty="0"/>
              <a:t>Energy Consumption:</a:t>
            </a:r>
            <a:r>
              <a:rPr lang="en-US" dirty="0"/>
              <a:t> For the previous case study with Indicia, my goal was to analyze whether the patterns found among a smaller set of interviewed people continued to apply across an entire community, and if so, identify ways to determine relevant behaviors for an entire community without having to interview everyone within. </a:t>
            </a:r>
          </a:p>
          <a:p>
            <a:endParaRPr lang="en-US" dirty="0"/>
          </a:p>
        </p:txBody>
      </p:sp>
    </p:spTree>
    <p:extLst>
      <p:ext uri="{BB962C8B-B14F-4D97-AF65-F5344CB8AC3E}">
        <p14:creationId xmlns:p14="http://schemas.microsoft.com/office/powerpoint/2010/main" val="2384888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241B7-5FB4-4F5A-BC6A-2BC0ACF3A5A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C470EEDE-621B-48BC-9B68-B81FBDEEB1D0}"/>
              </a:ext>
            </a:extLst>
          </p:cNvPr>
          <p:cNvSpPr>
            <a:spLocks noGrp="1"/>
          </p:cNvSpPr>
          <p:nvPr>
            <p:ph idx="1"/>
          </p:nvPr>
        </p:nvSpPr>
        <p:spPr/>
        <p:txBody>
          <a:bodyPr/>
          <a:lstStyle/>
          <a:p>
            <a:r>
              <a:rPr lang="en-US" dirty="0"/>
              <a:t>Data science provides an exciting opportunity for anthropologists to conduct bottom-up quantitative analysis. We, anthropologists, should take this seriously. </a:t>
            </a:r>
          </a:p>
          <a:p>
            <a:r>
              <a:rPr lang="en-US" dirty="0"/>
              <a:t>Through this, we might be able to:</a:t>
            </a:r>
          </a:p>
          <a:p>
            <a:pPr lvl="1"/>
            <a:r>
              <a:rPr lang="en-US" dirty="0"/>
              <a:t>Incorporate innovative machine learning approaches within our own discipline</a:t>
            </a:r>
          </a:p>
          <a:p>
            <a:pPr lvl="1"/>
            <a:r>
              <a:rPr lang="en-US" dirty="0"/>
              <a:t>Help steer the data science field towards bottom-up rather than top-down approaches</a:t>
            </a:r>
          </a:p>
          <a:p>
            <a:r>
              <a:rPr lang="en-US" dirty="0"/>
              <a:t>To do this, we may need to rethink our relationship with data science.</a:t>
            </a:r>
          </a:p>
        </p:txBody>
      </p:sp>
    </p:spTree>
    <p:extLst>
      <p:ext uri="{BB962C8B-B14F-4D97-AF65-F5344CB8AC3E}">
        <p14:creationId xmlns:p14="http://schemas.microsoft.com/office/powerpoint/2010/main" val="2826547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443C-3AAB-49C9-920A-5B22B6119304}"/>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2809EA17-627D-43DC-9A2D-BBCAE847F50C}"/>
              </a:ext>
            </a:extLst>
          </p:cNvPr>
          <p:cNvSpPr>
            <a:spLocks noGrp="1"/>
          </p:cNvSpPr>
          <p:nvPr>
            <p:ph idx="1"/>
          </p:nvPr>
        </p:nvSpPr>
        <p:spPr/>
        <p:txBody>
          <a:bodyPr/>
          <a:lstStyle/>
          <a:p>
            <a:pPr marL="0" indent="0">
              <a:buNone/>
            </a:pPr>
            <a:r>
              <a:rPr lang="en-US" dirty="0"/>
              <a:t>I posted my bibliography on my blog for anyone interested in learning more about integrating data science and ethnography: </a:t>
            </a:r>
            <a:r>
              <a:rPr lang="en-US" dirty="0">
                <a:hlinkClick r:id="rId2"/>
              </a:rPr>
              <a:t>https://ethno-data.com/integration-bibliography/</a:t>
            </a:r>
            <a:r>
              <a:rPr lang="en-US" dirty="0"/>
              <a:t>. </a:t>
            </a:r>
          </a:p>
        </p:txBody>
      </p:sp>
    </p:spTree>
    <p:extLst>
      <p:ext uri="{BB962C8B-B14F-4D97-AF65-F5344CB8AC3E}">
        <p14:creationId xmlns:p14="http://schemas.microsoft.com/office/powerpoint/2010/main" val="3421179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Thesis: </a:t>
            </a:r>
          </a:p>
        </p:txBody>
      </p:sp>
      <p:sp>
        <p:nvSpPr>
          <p:cNvPr id="3" name="Content Placeholder 2"/>
          <p:cNvSpPr>
            <a:spLocks noGrp="1"/>
          </p:cNvSpPr>
          <p:nvPr>
            <p:ph idx="1"/>
          </p:nvPr>
        </p:nvSpPr>
        <p:spPr>
          <a:xfrm>
            <a:off x="2589212" y="1700011"/>
            <a:ext cx="8915400" cy="4662151"/>
          </a:xfrm>
        </p:spPr>
        <p:txBody>
          <a:bodyPr>
            <a:normAutofit/>
          </a:bodyPr>
          <a:lstStyle/>
          <a:p>
            <a:pPr lvl="0">
              <a:buFont typeface="+mj-lt"/>
              <a:buAutoNum type="arabicPeriod"/>
            </a:pPr>
            <a:r>
              <a:rPr lang="en-US" dirty="0"/>
              <a:t>Data science offers a unique opportunity for anthropologists to conduct bottom-up quantitative analysis. </a:t>
            </a:r>
          </a:p>
          <a:p>
            <a:pPr lvl="0">
              <a:buFont typeface="+mj-lt"/>
              <a:buAutoNum type="arabicPeriod"/>
            </a:pPr>
            <a:r>
              <a:rPr lang="en-US" dirty="0"/>
              <a:t>Anthropologists should consider taking an integrative approach with data science. </a:t>
            </a:r>
          </a:p>
          <a:p>
            <a:pPr lvl="0">
              <a:buFont typeface="+mj-lt"/>
              <a:buAutoNum type="arabicPeriod"/>
            </a:pPr>
            <a:r>
              <a:rPr lang="en-US" dirty="0"/>
              <a:t>I will discuss potential practical examples of projects that integrate the two disciplines</a:t>
            </a:r>
          </a:p>
        </p:txBody>
      </p:sp>
    </p:spTree>
    <p:extLst>
      <p:ext uri="{BB962C8B-B14F-4D97-AF65-F5344CB8AC3E}">
        <p14:creationId xmlns:p14="http://schemas.microsoft.com/office/powerpoint/2010/main" val="3862668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9DE92-ADDD-469C-A827-F94199B05805}"/>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63312BAD-9D45-4D8B-A6A1-8E185DA47159}"/>
              </a:ext>
            </a:extLst>
          </p:cNvPr>
          <p:cNvSpPr>
            <a:spLocks noGrp="1"/>
          </p:cNvSpPr>
          <p:nvPr>
            <p:ph sz="half" idx="1"/>
          </p:nvPr>
        </p:nvSpPr>
        <p:spPr>
          <a:xfrm>
            <a:off x="2589212" y="1647825"/>
            <a:ext cx="4313864" cy="4263397"/>
          </a:xfrm>
        </p:spPr>
        <p:txBody>
          <a:bodyPr>
            <a:normAutofit fontScale="92500" lnSpcReduction="10000"/>
          </a:bodyPr>
          <a:lstStyle/>
          <a:p>
            <a:r>
              <a:rPr lang="en-US" sz="2400" u="sng" dirty="0"/>
              <a:t>Data science:</a:t>
            </a:r>
            <a:r>
              <a:rPr lang="en-US" sz="2400" dirty="0"/>
              <a:t> The science of analyzing data computationally.</a:t>
            </a:r>
          </a:p>
          <a:p>
            <a:pPr lvl="1"/>
            <a:r>
              <a:rPr lang="en-US" sz="2200" dirty="0"/>
              <a:t>In short, programming computers to analyze data</a:t>
            </a:r>
          </a:p>
          <a:p>
            <a:pPr lvl="1"/>
            <a:r>
              <a:rPr lang="en-US" sz="2200" dirty="0"/>
              <a:t>Combining aspects of statistics and computer science </a:t>
            </a:r>
          </a:p>
          <a:p>
            <a:r>
              <a:rPr lang="en-US" sz="2400" u="sng" dirty="0"/>
              <a:t>Machine learning algorithms:</a:t>
            </a:r>
            <a:r>
              <a:rPr lang="en-US" sz="2400" dirty="0"/>
              <a:t> Algorithms that “learn” by modifying themselves as they iterate through data</a:t>
            </a:r>
          </a:p>
          <a:p>
            <a:endParaRPr lang="en-US" dirty="0"/>
          </a:p>
          <a:p>
            <a:endParaRPr lang="en-US" dirty="0"/>
          </a:p>
          <a:p>
            <a:endParaRPr lang="en-US" dirty="0"/>
          </a:p>
          <a:p>
            <a:endParaRPr lang="en-US" dirty="0"/>
          </a:p>
        </p:txBody>
      </p:sp>
      <p:pic>
        <p:nvPicPr>
          <p:cNvPr id="3074" name="Picture 2" descr="https://qph.fs.quoracdn.net/main-qimg-7bb21978934aad6420a8eafa9a687f17-c">
            <a:extLst>
              <a:ext uri="{FF2B5EF4-FFF2-40B4-BE49-F238E27FC236}">
                <a16:creationId xmlns:a16="http://schemas.microsoft.com/office/drawing/2014/main" id="{EE304458-B2AC-4F65-A1BA-CF1938ABCE0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995481" y="2133600"/>
            <a:ext cx="4790120" cy="261934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2EAB4D37-1AFE-4935-8C1B-F1B146F46A4E}"/>
              </a:ext>
            </a:extLst>
          </p:cNvPr>
          <p:cNvSpPr/>
          <p:nvPr/>
        </p:nvSpPr>
        <p:spPr>
          <a:xfrm>
            <a:off x="6995481" y="4833908"/>
            <a:ext cx="5133976" cy="400110"/>
          </a:xfrm>
          <a:prstGeom prst="rect">
            <a:avLst/>
          </a:prstGeom>
        </p:spPr>
        <p:txBody>
          <a:bodyPr wrap="square">
            <a:spAutoFit/>
          </a:bodyPr>
          <a:lstStyle/>
          <a:p>
            <a:r>
              <a:rPr lang="en-US" sz="1000" dirty="0"/>
              <a:t>https://www.quora.com/What-is-the-difference-between-data-science-data-analysis-data-mining-machine-learning-AI-and-big-data</a:t>
            </a:r>
          </a:p>
        </p:txBody>
      </p:sp>
    </p:spTree>
    <p:extLst>
      <p:ext uri="{BB962C8B-B14F-4D97-AF65-F5344CB8AC3E}">
        <p14:creationId xmlns:p14="http://schemas.microsoft.com/office/powerpoint/2010/main" val="825562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They Fit:</a:t>
            </a:r>
          </a:p>
        </p:txBody>
      </p:sp>
      <p:sp>
        <p:nvSpPr>
          <p:cNvPr id="3" name="Content Placeholder 2"/>
          <p:cNvSpPr>
            <a:spLocks noGrp="1"/>
          </p:cNvSpPr>
          <p:nvPr>
            <p:ph idx="1"/>
          </p:nvPr>
        </p:nvSpPr>
        <p:spPr>
          <a:xfrm>
            <a:off x="2591068" y="1568063"/>
            <a:ext cx="8915400" cy="2199075"/>
          </a:xfrm>
        </p:spPr>
        <p:txBody>
          <a:bodyPr/>
          <a:lstStyle/>
          <a:p>
            <a:r>
              <a:rPr lang="en-US" u="sng" dirty="0"/>
              <a:t>Data scientists</a:t>
            </a:r>
            <a:r>
              <a:rPr lang="en-US" dirty="0"/>
              <a:t> study </a:t>
            </a:r>
            <a:r>
              <a:rPr lang="en-US" u="sng" dirty="0"/>
              <a:t>data</a:t>
            </a:r>
            <a:r>
              <a:rPr lang="en-US" dirty="0"/>
              <a:t> through </a:t>
            </a:r>
            <a:r>
              <a:rPr lang="en-US" u="sng" dirty="0"/>
              <a:t>machine learning algorithms</a:t>
            </a:r>
            <a:r>
              <a:rPr lang="en-US" dirty="0"/>
              <a:t> (primarily). </a:t>
            </a:r>
          </a:p>
          <a:p>
            <a:pPr marL="0" indent="0">
              <a:buNone/>
            </a:pPr>
            <a:endParaRPr lang="en-US" dirty="0"/>
          </a:p>
          <a:p>
            <a:pPr marL="0" indent="0">
              <a:buNone/>
            </a:pPr>
            <a:r>
              <a:rPr lang="en-US" dirty="0"/>
              <a:t>Just like (in the U.S. at least): </a:t>
            </a:r>
          </a:p>
          <a:p>
            <a:r>
              <a:rPr lang="en-US" u="sng" dirty="0"/>
              <a:t>Anthropologists</a:t>
            </a:r>
            <a:r>
              <a:rPr lang="en-US" dirty="0"/>
              <a:t> study </a:t>
            </a:r>
            <a:r>
              <a:rPr lang="en-US" u="sng" dirty="0"/>
              <a:t>culture</a:t>
            </a:r>
            <a:r>
              <a:rPr lang="en-US" dirty="0"/>
              <a:t> through </a:t>
            </a:r>
            <a:r>
              <a:rPr lang="en-US" u="sng" dirty="0"/>
              <a:t>ethnography</a:t>
            </a:r>
            <a:r>
              <a:rPr lang="en-US" dirty="0"/>
              <a:t> (primarily). </a:t>
            </a:r>
          </a:p>
          <a:p>
            <a:endParaRPr lang="en-US" dirty="0"/>
          </a:p>
          <a:p>
            <a:endParaRPr lang="en-US" dirty="0"/>
          </a:p>
          <a:p>
            <a:endParaRPr lang="en-US" dirty="0"/>
          </a:p>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5464969"/>
              </p:ext>
            </p:extLst>
          </p:nvPr>
        </p:nvGraphicFramePr>
        <p:xfrm>
          <a:off x="2591068" y="3488623"/>
          <a:ext cx="8128000" cy="13817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551623204"/>
                    </a:ext>
                  </a:extLst>
                </a:gridCol>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r>
                        <a:rPr lang="en-US" dirty="0"/>
                        <a:t>Discipline</a:t>
                      </a:r>
                    </a:p>
                  </a:txBody>
                  <a:tcPr/>
                </a:tc>
                <a:tc>
                  <a:txBody>
                    <a:bodyPr/>
                    <a:lstStyle/>
                    <a:p>
                      <a:r>
                        <a:rPr lang="en-US" dirty="0"/>
                        <a:t>Who</a:t>
                      </a:r>
                    </a:p>
                  </a:txBody>
                  <a:tcPr/>
                </a:tc>
                <a:tc>
                  <a:txBody>
                    <a:bodyPr/>
                    <a:lstStyle/>
                    <a:p>
                      <a:r>
                        <a:rPr lang="en-US" dirty="0"/>
                        <a:t>What</a:t>
                      </a:r>
                    </a:p>
                  </a:txBody>
                  <a:tcPr/>
                </a:tc>
                <a:tc>
                  <a:txBody>
                    <a:bodyPr/>
                    <a:lstStyle/>
                    <a:p>
                      <a:r>
                        <a:rPr lang="en-US" dirty="0"/>
                        <a:t>How/Method</a:t>
                      </a:r>
                    </a:p>
                  </a:txBody>
                  <a:tcPr/>
                </a:tc>
                <a:extLst>
                  <a:ext uri="{0D108BD9-81ED-4DB2-BD59-A6C34878D82A}">
                    <a16:rowId xmlns:a16="http://schemas.microsoft.com/office/drawing/2014/main" val="10000"/>
                  </a:ext>
                </a:extLst>
              </a:tr>
              <a:tr h="370840">
                <a:tc>
                  <a:txBody>
                    <a:bodyPr/>
                    <a:lstStyle/>
                    <a:p>
                      <a:r>
                        <a:rPr lang="en-US" dirty="0"/>
                        <a:t>Data Science</a:t>
                      </a:r>
                    </a:p>
                  </a:txBody>
                  <a:tcPr/>
                </a:tc>
                <a:tc>
                  <a:txBody>
                    <a:bodyPr/>
                    <a:lstStyle/>
                    <a:p>
                      <a:r>
                        <a:rPr lang="en-US" dirty="0"/>
                        <a:t>Data</a:t>
                      </a:r>
                      <a:r>
                        <a:rPr lang="en-US" baseline="0" dirty="0"/>
                        <a:t> scientists</a:t>
                      </a:r>
                      <a:endParaRPr lang="en-US" dirty="0"/>
                    </a:p>
                  </a:txBody>
                  <a:tcPr/>
                </a:tc>
                <a:tc>
                  <a:txBody>
                    <a:bodyPr/>
                    <a:lstStyle/>
                    <a:p>
                      <a:r>
                        <a:rPr lang="en-US" dirty="0"/>
                        <a:t>Data</a:t>
                      </a:r>
                    </a:p>
                  </a:txBody>
                  <a:tcPr/>
                </a:tc>
                <a:tc>
                  <a:txBody>
                    <a:bodyPr/>
                    <a:lstStyle/>
                    <a:p>
                      <a:r>
                        <a:rPr lang="en-US" dirty="0"/>
                        <a:t>Machine Learning</a:t>
                      </a:r>
                    </a:p>
                  </a:txBody>
                  <a:tcPr/>
                </a:tc>
                <a:extLst>
                  <a:ext uri="{0D108BD9-81ED-4DB2-BD59-A6C34878D82A}">
                    <a16:rowId xmlns:a16="http://schemas.microsoft.com/office/drawing/2014/main" val="10001"/>
                  </a:ext>
                </a:extLst>
              </a:tr>
              <a:tr h="370840">
                <a:tc>
                  <a:txBody>
                    <a:bodyPr/>
                    <a:lstStyle/>
                    <a:p>
                      <a:r>
                        <a:rPr lang="en-US" dirty="0"/>
                        <a:t>Anthropology</a:t>
                      </a:r>
                    </a:p>
                  </a:txBody>
                  <a:tcPr/>
                </a:tc>
                <a:tc>
                  <a:txBody>
                    <a:bodyPr/>
                    <a:lstStyle/>
                    <a:p>
                      <a:r>
                        <a:rPr lang="en-US" dirty="0"/>
                        <a:t>Anthropologists</a:t>
                      </a:r>
                    </a:p>
                  </a:txBody>
                  <a:tcPr/>
                </a:tc>
                <a:tc>
                  <a:txBody>
                    <a:bodyPr/>
                    <a:lstStyle/>
                    <a:p>
                      <a:r>
                        <a:rPr lang="en-US" dirty="0"/>
                        <a:t>Culture</a:t>
                      </a:r>
                    </a:p>
                  </a:txBody>
                  <a:tcPr/>
                </a:tc>
                <a:tc>
                  <a:txBody>
                    <a:bodyPr/>
                    <a:lstStyle/>
                    <a:p>
                      <a:r>
                        <a:rPr lang="en-US" dirty="0"/>
                        <a:t>Ethnography</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61248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600200" y="1226126"/>
            <a:ext cx="8305800" cy="4946073"/>
          </a:xfrm>
        </p:spPr>
        <p:txBody>
          <a:bodyPr/>
          <a:lstStyle/>
          <a:p>
            <a:pPr>
              <a:buFontTx/>
              <a:buNone/>
            </a:pPr>
            <a:r>
              <a:rPr lang="en-US" b="1" dirty="0">
                <a:solidFill>
                  <a:schemeClr val="accent2"/>
                </a:solidFill>
              </a:rPr>
              <a:t>  Traditional Programming</a:t>
            </a:r>
          </a:p>
          <a:p>
            <a:endParaRPr lang="en-US" dirty="0"/>
          </a:p>
          <a:p>
            <a:endParaRPr lang="en-US" dirty="0"/>
          </a:p>
          <a:p>
            <a:endParaRPr lang="en-US" dirty="0"/>
          </a:p>
          <a:p>
            <a:endParaRPr lang="en-US" b="1" dirty="0">
              <a:solidFill>
                <a:schemeClr val="accent2"/>
              </a:solidFill>
            </a:endParaRPr>
          </a:p>
          <a:p>
            <a:pPr>
              <a:buFontTx/>
              <a:buNone/>
            </a:pPr>
            <a:r>
              <a:rPr lang="en-US" b="1" dirty="0">
                <a:solidFill>
                  <a:schemeClr val="accent2"/>
                </a:solidFill>
              </a:rPr>
              <a:t> </a:t>
            </a:r>
          </a:p>
          <a:p>
            <a:pPr>
              <a:buFontTx/>
              <a:buNone/>
            </a:pPr>
            <a:r>
              <a:rPr lang="en-US" b="1" dirty="0">
                <a:solidFill>
                  <a:schemeClr val="accent2"/>
                </a:solidFill>
              </a:rPr>
              <a:t> Machine Learning</a:t>
            </a:r>
          </a:p>
        </p:txBody>
      </p:sp>
      <p:sp>
        <p:nvSpPr>
          <p:cNvPr id="4" name="Rectangle 3"/>
          <p:cNvSpPr/>
          <p:nvPr/>
        </p:nvSpPr>
        <p:spPr>
          <a:xfrm>
            <a:off x="3891761" y="2286000"/>
            <a:ext cx="1768475"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Human</a:t>
            </a:r>
          </a:p>
        </p:txBody>
      </p:sp>
      <p:sp>
        <p:nvSpPr>
          <p:cNvPr id="20" name="Line 20"/>
          <p:cNvSpPr>
            <a:spLocks noChangeShapeType="1"/>
          </p:cNvSpPr>
          <p:nvPr/>
        </p:nvSpPr>
        <p:spPr bwMode="auto">
          <a:xfrm>
            <a:off x="2895600" y="2590800"/>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5" name="TextBox 4"/>
          <p:cNvSpPr txBox="1"/>
          <p:nvPr/>
        </p:nvSpPr>
        <p:spPr>
          <a:xfrm>
            <a:off x="2078182" y="2209801"/>
            <a:ext cx="1830168" cy="369332"/>
          </a:xfrm>
          <a:prstGeom prst="rect">
            <a:avLst/>
          </a:prstGeom>
          <a:noFill/>
        </p:spPr>
        <p:txBody>
          <a:bodyPr wrap="square" rtlCol="0">
            <a:spAutoFit/>
          </a:bodyPr>
          <a:lstStyle/>
          <a:p>
            <a:r>
              <a:rPr lang="en-US" dirty="0"/>
              <a:t>Requirements</a:t>
            </a:r>
          </a:p>
        </p:txBody>
      </p:sp>
      <p:sp>
        <p:nvSpPr>
          <p:cNvPr id="22" name="Line 20"/>
          <p:cNvSpPr>
            <a:spLocks noChangeShapeType="1"/>
          </p:cNvSpPr>
          <p:nvPr/>
        </p:nvSpPr>
        <p:spPr bwMode="auto">
          <a:xfrm>
            <a:off x="5687292" y="2667000"/>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6" name="TextBox 5"/>
          <p:cNvSpPr txBox="1"/>
          <p:nvPr/>
        </p:nvSpPr>
        <p:spPr>
          <a:xfrm>
            <a:off x="5562601" y="2297668"/>
            <a:ext cx="1138453" cy="369332"/>
          </a:xfrm>
          <a:prstGeom prst="rect">
            <a:avLst/>
          </a:prstGeom>
          <a:noFill/>
        </p:spPr>
        <p:txBody>
          <a:bodyPr wrap="none" rtlCol="0">
            <a:spAutoFit/>
          </a:bodyPr>
          <a:lstStyle/>
          <a:p>
            <a:r>
              <a:rPr lang="en-US" dirty="0"/>
              <a:t>Program</a:t>
            </a:r>
          </a:p>
        </p:txBody>
      </p:sp>
      <p:sp>
        <p:nvSpPr>
          <p:cNvPr id="24" name="Rectangle 23"/>
          <p:cNvSpPr/>
          <p:nvPr/>
        </p:nvSpPr>
        <p:spPr>
          <a:xfrm>
            <a:off x="6622475" y="2286000"/>
            <a:ext cx="1768475"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Computer</a:t>
            </a:r>
          </a:p>
        </p:txBody>
      </p:sp>
      <p:sp>
        <p:nvSpPr>
          <p:cNvPr id="25" name="Line 20"/>
          <p:cNvSpPr>
            <a:spLocks noChangeShapeType="1"/>
          </p:cNvSpPr>
          <p:nvPr/>
        </p:nvSpPr>
        <p:spPr bwMode="auto">
          <a:xfrm flipV="1">
            <a:off x="7239000" y="3124200"/>
            <a:ext cx="0" cy="60960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26" name="Line 20"/>
          <p:cNvSpPr>
            <a:spLocks noChangeShapeType="1"/>
          </p:cNvSpPr>
          <p:nvPr/>
        </p:nvSpPr>
        <p:spPr bwMode="auto">
          <a:xfrm>
            <a:off x="2895600" y="2971800"/>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27" name="TextBox 26"/>
          <p:cNvSpPr txBox="1"/>
          <p:nvPr/>
        </p:nvSpPr>
        <p:spPr>
          <a:xfrm>
            <a:off x="2808447" y="2602468"/>
            <a:ext cx="748923" cy="369332"/>
          </a:xfrm>
          <a:prstGeom prst="rect">
            <a:avLst/>
          </a:prstGeom>
          <a:noFill/>
        </p:spPr>
        <p:txBody>
          <a:bodyPr wrap="none" rtlCol="0">
            <a:spAutoFit/>
          </a:bodyPr>
          <a:lstStyle/>
          <a:p>
            <a:r>
              <a:rPr lang="en-US" dirty="0"/>
              <a:t>Data</a:t>
            </a:r>
          </a:p>
        </p:txBody>
      </p:sp>
      <p:sp>
        <p:nvSpPr>
          <p:cNvPr id="28" name="Line 21"/>
          <p:cNvSpPr>
            <a:spLocks noChangeShapeType="1"/>
          </p:cNvSpPr>
          <p:nvPr/>
        </p:nvSpPr>
        <p:spPr bwMode="auto">
          <a:xfrm>
            <a:off x="8409710" y="2667000"/>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7" name="TextBox 6"/>
          <p:cNvSpPr txBox="1"/>
          <p:nvPr/>
        </p:nvSpPr>
        <p:spPr>
          <a:xfrm>
            <a:off x="7315201" y="3276600"/>
            <a:ext cx="1096963" cy="369332"/>
          </a:xfrm>
          <a:prstGeom prst="rect">
            <a:avLst/>
          </a:prstGeom>
          <a:noFill/>
        </p:spPr>
        <p:txBody>
          <a:bodyPr wrap="square" rtlCol="0">
            <a:spAutoFit/>
          </a:bodyPr>
          <a:lstStyle/>
          <a:p>
            <a:r>
              <a:rPr lang="en-US" dirty="0"/>
              <a:t>Input</a:t>
            </a:r>
          </a:p>
        </p:txBody>
      </p:sp>
      <p:sp>
        <p:nvSpPr>
          <p:cNvPr id="30" name="TextBox 29"/>
          <p:cNvSpPr txBox="1"/>
          <p:nvPr/>
        </p:nvSpPr>
        <p:spPr>
          <a:xfrm>
            <a:off x="8414184" y="2286000"/>
            <a:ext cx="1096963" cy="369332"/>
          </a:xfrm>
          <a:prstGeom prst="rect">
            <a:avLst/>
          </a:prstGeom>
          <a:noFill/>
        </p:spPr>
        <p:txBody>
          <a:bodyPr wrap="square" rtlCol="0">
            <a:spAutoFit/>
          </a:bodyPr>
          <a:lstStyle/>
          <a:p>
            <a:r>
              <a:rPr lang="en-US" dirty="0"/>
              <a:t>Output</a:t>
            </a:r>
          </a:p>
        </p:txBody>
      </p:sp>
      <p:sp>
        <p:nvSpPr>
          <p:cNvPr id="32" name="Rectangle 31"/>
          <p:cNvSpPr/>
          <p:nvPr/>
        </p:nvSpPr>
        <p:spPr>
          <a:xfrm>
            <a:off x="3870979" y="4599706"/>
            <a:ext cx="1768475"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00" b="1" dirty="0">
                <a:solidFill>
                  <a:schemeClr val="tx1"/>
                </a:solidFill>
              </a:rPr>
              <a:t>Machine Learning (parameters)</a:t>
            </a:r>
          </a:p>
        </p:txBody>
      </p:sp>
      <p:sp>
        <p:nvSpPr>
          <p:cNvPr id="33" name="Line 20"/>
          <p:cNvSpPr>
            <a:spLocks noChangeShapeType="1"/>
          </p:cNvSpPr>
          <p:nvPr/>
        </p:nvSpPr>
        <p:spPr bwMode="auto">
          <a:xfrm>
            <a:off x="2895600" y="5257800"/>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34" name="TextBox 33"/>
          <p:cNvSpPr txBox="1"/>
          <p:nvPr/>
        </p:nvSpPr>
        <p:spPr>
          <a:xfrm>
            <a:off x="2078182" y="4523507"/>
            <a:ext cx="1830168" cy="369332"/>
          </a:xfrm>
          <a:prstGeom prst="rect">
            <a:avLst/>
          </a:prstGeom>
          <a:noFill/>
        </p:spPr>
        <p:txBody>
          <a:bodyPr wrap="square" rtlCol="0">
            <a:spAutoFit/>
          </a:bodyPr>
          <a:lstStyle/>
          <a:p>
            <a:r>
              <a:rPr lang="en-US" dirty="0"/>
              <a:t>Requirements</a:t>
            </a:r>
          </a:p>
        </p:txBody>
      </p:sp>
      <p:sp>
        <p:nvSpPr>
          <p:cNvPr id="35" name="Line 20"/>
          <p:cNvSpPr>
            <a:spLocks noChangeShapeType="1"/>
          </p:cNvSpPr>
          <p:nvPr/>
        </p:nvSpPr>
        <p:spPr bwMode="auto">
          <a:xfrm>
            <a:off x="5666510" y="5063834"/>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36" name="TextBox 35"/>
          <p:cNvSpPr txBox="1"/>
          <p:nvPr/>
        </p:nvSpPr>
        <p:spPr>
          <a:xfrm>
            <a:off x="5562601" y="4611374"/>
            <a:ext cx="1138453" cy="369332"/>
          </a:xfrm>
          <a:prstGeom prst="rect">
            <a:avLst/>
          </a:prstGeom>
          <a:noFill/>
        </p:spPr>
        <p:txBody>
          <a:bodyPr wrap="none" rtlCol="0">
            <a:spAutoFit/>
          </a:bodyPr>
          <a:lstStyle/>
          <a:p>
            <a:r>
              <a:rPr lang="en-US" dirty="0"/>
              <a:t>Program</a:t>
            </a:r>
          </a:p>
        </p:txBody>
      </p:sp>
      <p:sp>
        <p:nvSpPr>
          <p:cNvPr id="37" name="Rectangle 36"/>
          <p:cNvSpPr/>
          <p:nvPr/>
        </p:nvSpPr>
        <p:spPr>
          <a:xfrm>
            <a:off x="6622475" y="4599706"/>
            <a:ext cx="1768475"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Computer</a:t>
            </a:r>
          </a:p>
        </p:txBody>
      </p:sp>
      <p:sp>
        <p:nvSpPr>
          <p:cNvPr id="38" name="Line 20"/>
          <p:cNvSpPr>
            <a:spLocks noChangeShapeType="1"/>
          </p:cNvSpPr>
          <p:nvPr/>
        </p:nvSpPr>
        <p:spPr bwMode="auto">
          <a:xfrm flipV="1">
            <a:off x="7239000" y="5437906"/>
            <a:ext cx="0" cy="60960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40" name="TextBox 39"/>
          <p:cNvSpPr txBox="1"/>
          <p:nvPr/>
        </p:nvSpPr>
        <p:spPr>
          <a:xfrm>
            <a:off x="2808447" y="4916174"/>
            <a:ext cx="748923" cy="369332"/>
          </a:xfrm>
          <a:prstGeom prst="rect">
            <a:avLst/>
          </a:prstGeom>
          <a:noFill/>
        </p:spPr>
        <p:txBody>
          <a:bodyPr wrap="none" rtlCol="0">
            <a:spAutoFit/>
          </a:bodyPr>
          <a:lstStyle/>
          <a:p>
            <a:r>
              <a:rPr lang="en-US" dirty="0"/>
              <a:t>Data</a:t>
            </a:r>
          </a:p>
        </p:txBody>
      </p:sp>
      <p:sp>
        <p:nvSpPr>
          <p:cNvPr id="41" name="Line 21"/>
          <p:cNvSpPr>
            <a:spLocks noChangeShapeType="1"/>
          </p:cNvSpPr>
          <p:nvPr/>
        </p:nvSpPr>
        <p:spPr bwMode="auto">
          <a:xfrm>
            <a:off x="8409710" y="4980706"/>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42" name="TextBox 41"/>
          <p:cNvSpPr txBox="1"/>
          <p:nvPr/>
        </p:nvSpPr>
        <p:spPr>
          <a:xfrm>
            <a:off x="7315201" y="5590306"/>
            <a:ext cx="1096963" cy="369332"/>
          </a:xfrm>
          <a:prstGeom prst="rect">
            <a:avLst/>
          </a:prstGeom>
          <a:noFill/>
        </p:spPr>
        <p:txBody>
          <a:bodyPr wrap="square" rtlCol="0">
            <a:spAutoFit/>
          </a:bodyPr>
          <a:lstStyle/>
          <a:p>
            <a:r>
              <a:rPr lang="en-US" dirty="0"/>
              <a:t>Input</a:t>
            </a:r>
          </a:p>
        </p:txBody>
      </p:sp>
      <p:sp>
        <p:nvSpPr>
          <p:cNvPr id="43" name="TextBox 42"/>
          <p:cNvSpPr txBox="1"/>
          <p:nvPr/>
        </p:nvSpPr>
        <p:spPr>
          <a:xfrm>
            <a:off x="8351838" y="4599706"/>
            <a:ext cx="1096963" cy="369332"/>
          </a:xfrm>
          <a:prstGeom prst="rect">
            <a:avLst/>
          </a:prstGeom>
          <a:noFill/>
        </p:spPr>
        <p:txBody>
          <a:bodyPr wrap="square" rtlCol="0">
            <a:spAutoFit/>
          </a:bodyPr>
          <a:lstStyle/>
          <a:p>
            <a:r>
              <a:rPr lang="en-US" dirty="0"/>
              <a:t>Output</a:t>
            </a:r>
          </a:p>
        </p:txBody>
      </p:sp>
      <p:sp>
        <p:nvSpPr>
          <p:cNvPr id="29" name="Rectangle 28"/>
          <p:cNvSpPr/>
          <p:nvPr/>
        </p:nvSpPr>
        <p:spPr>
          <a:xfrm>
            <a:off x="3875730" y="5951802"/>
            <a:ext cx="1768475"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Human</a:t>
            </a:r>
          </a:p>
        </p:txBody>
      </p:sp>
      <p:sp>
        <p:nvSpPr>
          <p:cNvPr id="31" name="Line 20"/>
          <p:cNvSpPr>
            <a:spLocks noChangeShapeType="1"/>
          </p:cNvSpPr>
          <p:nvPr/>
        </p:nvSpPr>
        <p:spPr bwMode="auto">
          <a:xfrm flipV="1">
            <a:off x="4706725" y="5470172"/>
            <a:ext cx="0" cy="60960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
        <p:nvSpPr>
          <p:cNvPr id="3" name="TextBox 2"/>
          <p:cNvSpPr txBox="1"/>
          <p:nvPr/>
        </p:nvSpPr>
        <p:spPr>
          <a:xfrm>
            <a:off x="7863682" y="6096410"/>
            <a:ext cx="3953814" cy="646331"/>
          </a:xfrm>
          <a:prstGeom prst="rect">
            <a:avLst/>
          </a:prstGeom>
          <a:noFill/>
        </p:spPr>
        <p:txBody>
          <a:bodyPr wrap="square" rtlCol="0">
            <a:spAutoFit/>
          </a:bodyPr>
          <a:lstStyle/>
          <a:p>
            <a:r>
              <a:rPr lang="en-US" dirty="0"/>
              <a:t>Slide taken from lecture by Dr. Deepak Venugopal</a:t>
            </a:r>
          </a:p>
        </p:txBody>
      </p:sp>
      <p:sp>
        <p:nvSpPr>
          <p:cNvPr id="9" name="TextBox 8"/>
          <p:cNvSpPr txBox="1"/>
          <p:nvPr/>
        </p:nvSpPr>
        <p:spPr>
          <a:xfrm>
            <a:off x="1880315" y="399245"/>
            <a:ext cx="8358389" cy="523220"/>
          </a:xfrm>
          <a:prstGeom prst="rect">
            <a:avLst/>
          </a:prstGeom>
          <a:noFill/>
        </p:spPr>
        <p:txBody>
          <a:bodyPr wrap="square" rtlCol="0">
            <a:spAutoFit/>
          </a:bodyPr>
          <a:lstStyle/>
          <a:p>
            <a:r>
              <a:rPr lang="en-US" sz="2800" dirty="0"/>
              <a:t>Shift in Relationship in Computer Science</a:t>
            </a:r>
          </a:p>
        </p:txBody>
      </p:sp>
      <p:sp>
        <p:nvSpPr>
          <p:cNvPr id="44" name="Line 20"/>
          <p:cNvSpPr>
            <a:spLocks noChangeShapeType="1"/>
          </p:cNvSpPr>
          <p:nvPr/>
        </p:nvSpPr>
        <p:spPr bwMode="auto">
          <a:xfrm>
            <a:off x="2895600" y="4892839"/>
            <a:ext cx="9144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dirty="0"/>
          </a:p>
        </p:txBody>
      </p:sp>
    </p:spTree>
    <p:extLst>
      <p:ext uri="{BB962C8B-B14F-4D97-AF65-F5344CB8AC3E}">
        <p14:creationId xmlns:p14="http://schemas.microsoft.com/office/powerpoint/2010/main" val="1600521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63DB0-BC49-49BD-8E2E-4E59D011658C}"/>
              </a:ext>
            </a:extLst>
          </p:cNvPr>
          <p:cNvSpPr>
            <a:spLocks noGrp="1"/>
          </p:cNvSpPr>
          <p:nvPr>
            <p:ph type="title"/>
          </p:nvPr>
        </p:nvSpPr>
        <p:spPr/>
        <p:txBody>
          <a:bodyPr/>
          <a:lstStyle/>
          <a:p>
            <a:r>
              <a:rPr lang="en-US" dirty="0"/>
              <a:t>Data Science’s Uniqueness</a:t>
            </a:r>
          </a:p>
        </p:txBody>
      </p:sp>
      <p:sp>
        <p:nvSpPr>
          <p:cNvPr id="3" name="Content Placeholder 2">
            <a:extLst>
              <a:ext uri="{FF2B5EF4-FFF2-40B4-BE49-F238E27FC236}">
                <a16:creationId xmlns:a16="http://schemas.microsoft.com/office/drawing/2014/main" id="{EBBCE6C2-DA7D-483F-99B6-5ADC557D17B7}"/>
              </a:ext>
            </a:extLst>
          </p:cNvPr>
          <p:cNvSpPr>
            <a:spLocks noGrp="1"/>
          </p:cNvSpPr>
          <p:nvPr>
            <p:ph idx="1"/>
          </p:nvPr>
        </p:nvSpPr>
        <p:spPr/>
        <p:txBody>
          <a:bodyPr>
            <a:normAutofit fontScale="92500" lnSpcReduction="20000"/>
          </a:bodyPr>
          <a:lstStyle/>
          <a:p>
            <a:pPr marL="0" indent="0">
              <a:buNone/>
            </a:pPr>
            <a:r>
              <a:rPr lang="en-US" dirty="0"/>
              <a:t>In the U.S., anthropologists have too frequently casted data science as just another manifestation of quantitative analysis. This fails to appreciate how unique it can be from other quantitative disciplines:</a:t>
            </a:r>
          </a:p>
          <a:p>
            <a:r>
              <a:rPr lang="en-US" dirty="0"/>
              <a:t>Traditional Statistics/Quantitative Analysis:</a:t>
            </a:r>
          </a:p>
          <a:p>
            <a:pPr lvl="1"/>
            <a:r>
              <a:rPr lang="en-US" dirty="0"/>
              <a:t>Top-down: Assume data conforms to model</a:t>
            </a:r>
          </a:p>
          <a:p>
            <a:pPr lvl="1"/>
            <a:r>
              <a:rPr lang="en-US" dirty="0"/>
              <a:t>Often deductive</a:t>
            </a:r>
          </a:p>
          <a:p>
            <a:r>
              <a:rPr lang="en-US" dirty="0"/>
              <a:t>Data science/machine learning:</a:t>
            </a:r>
          </a:p>
          <a:p>
            <a:pPr lvl="1"/>
            <a:r>
              <a:rPr lang="en-US" dirty="0"/>
              <a:t>Build models based on the data</a:t>
            </a:r>
          </a:p>
          <a:p>
            <a:pPr lvl="1"/>
            <a:r>
              <a:rPr lang="en-US" dirty="0"/>
              <a:t>Often inductive/abductive</a:t>
            </a:r>
          </a:p>
          <a:p>
            <a:r>
              <a:rPr lang="en-US" dirty="0"/>
              <a:t>Anthropologists should be critical of top-down research methodologies, but not all quantitative research methods are top-down: such as machine learning.</a:t>
            </a:r>
          </a:p>
          <a:p>
            <a:pPr lvl="1"/>
            <a:r>
              <a:rPr lang="en-US" dirty="0"/>
              <a:t>Machine learning has the potential to connect more closely with the type of qualitative work anthropologists do in a quantitative context. </a:t>
            </a:r>
          </a:p>
        </p:txBody>
      </p:sp>
    </p:spTree>
    <p:extLst>
      <p:ext uri="{BB962C8B-B14F-4D97-AF65-F5344CB8AC3E}">
        <p14:creationId xmlns:p14="http://schemas.microsoft.com/office/powerpoint/2010/main" val="3764587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B5979-28C5-4BD6-A38E-97AE4530B239}"/>
              </a:ext>
            </a:extLst>
          </p:cNvPr>
          <p:cNvSpPr>
            <a:spLocks noGrp="1"/>
          </p:cNvSpPr>
          <p:nvPr>
            <p:ph type="title"/>
          </p:nvPr>
        </p:nvSpPr>
        <p:spPr/>
        <p:txBody>
          <a:bodyPr/>
          <a:lstStyle/>
          <a:p>
            <a:r>
              <a:rPr lang="en-US" dirty="0"/>
              <a:t>Data Science’s Adolescence</a:t>
            </a:r>
          </a:p>
        </p:txBody>
      </p:sp>
      <p:sp>
        <p:nvSpPr>
          <p:cNvPr id="3" name="Content Placeholder 2">
            <a:extLst>
              <a:ext uri="{FF2B5EF4-FFF2-40B4-BE49-F238E27FC236}">
                <a16:creationId xmlns:a16="http://schemas.microsoft.com/office/drawing/2014/main" id="{4F892D63-C371-4E76-9E56-FD4485AB580D}"/>
              </a:ext>
            </a:extLst>
          </p:cNvPr>
          <p:cNvSpPr>
            <a:spLocks noGrp="1"/>
          </p:cNvSpPr>
          <p:nvPr>
            <p:ph idx="1"/>
          </p:nvPr>
        </p:nvSpPr>
        <p:spPr/>
        <p:txBody>
          <a:bodyPr/>
          <a:lstStyle/>
          <a:p>
            <a:r>
              <a:rPr lang="en-US" dirty="0"/>
              <a:t>Data science as a field is in its adolescents, methodologically “finding itself” in a sort of liminal period:</a:t>
            </a:r>
          </a:p>
          <a:p>
            <a:pPr lvl="1"/>
            <a:r>
              <a:rPr lang="en-US" dirty="0"/>
              <a:t>This makes it uniquely dynamic and eclectic, mixing a lot of different approaches</a:t>
            </a:r>
          </a:p>
          <a:p>
            <a:r>
              <a:rPr lang="en-US" dirty="0"/>
              <a:t>Multiple currents exist within the field:</a:t>
            </a:r>
          </a:p>
          <a:p>
            <a:pPr lvl="1"/>
            <a:r>
              <a:rPr lang="en-US" dirty="0"/>
              <a:t>Some push towards ground-up quantitative analysis</a:t>
            </a:r>
          </a:p>
          <a:p>
            <a:pPr lvl="1"/>
            <a:r>
              <a:rPr lang="en-US" dirty="0"/>
              <a:t>Others towards more top-down analysis</a:t>
            </a:r>
          </a:p>
          <a:p>
            <a:r>
              <a:rPr lang="en-US" dirty="0"/>
              <a:t>If there is ever a time for anthropologists to intervene in data science to help encourage bottom-up quantitative analysis, this formational period is the ideal time. </a:t>
            </a:r>
          </a:p>
        </p:txBody>
      </p:sp>
    </p:spTree>
    <p:extLst>
      <p:ext uri="{BB962C8B-B14F-4D97-AF65-F5344CB8AC3E}">
        <p14:creationId xmlns:p14="http://schemas.microsoft.com/office/powerpoint/2010/main" val="2400073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4CDCD-74FD-4D0F-AFE2-FA43AEEC5C31}"/>
              </a:ext>
            </a:extLst>
          </p:cNvPr>
          <p:cNvSpPr>
            <a:spLocks noGrp="1"/>
          </p:cNvSpPr>
          <p:nvPr>
            <p:ph type="title"/>
          </p:nvPr>
        </p:nvSpPr>
        <p:spPr/>
        <p:txBody>
          <a:bodyPr/>
          <a:lstStyle/>
          <a:p>
            <a:r>
              <a:rPr lang="en-US" dirty="0"/>
              <a:t>Types Relationships with Data Science</a:t>
            </a:r>
          </a:p>
        </p:txBody>
      </p:sp>
      <p:sp>
        <p:nvSpPr>
          <p:cNvPr id="3" name="Content Placeholder 2">
            <a:extLst>
              <a:ext uri="{FF2B5EF4-FFF2-40B4-BE49-F238E27FC236}">
                <a16:creationId xmlns:a16="http://schemas.microsoft.com/office/drawing/2014/main" id="{F5843D80-E0F6-43DA-9D3C-F508A4D25E2A}"/>
              </a:ext>
            </a:extLst>
          </p:cNvPr>
          <p:cNvSpPr>
            <a:spLocks noGrp="1"/>
          </p:cNvSpPr>
          <p:nvPr>
            <p:ph idx="1"/>
          </p:nvPr>
        </p:nvSpPr>
        <p:spPr>
          <a:xfrm>
            <a:off x="2589212" y="2012830"/>
            <a:ext cx="8915400" cy="3777622"/>
          </a:xfrm>
        </p:spPr>
        <p:txBody>
          <a:bodyPr/>
          <a:lstStyle/>
          <a:p>
            <a:pPr marL="0" indent="0">
              <a:buNone/>
            </a:pPr>
            <a:r>
              <a:rPr lang="en-US" dirty="0"/>
              <a:t>Anthropologists (in the U.S. at least) have tended to try to form the following types of relationships with data science</a:t>
            </a:r>
          </a:p>
        </p:txBody>
      </p:sp>
      <p:graphicFrame>
        <p:nvGraphicFramePr>
          <p:cNvPr id="4" name="Table 3">
            <a:extLst>
              <a:ext uri="{FF2B5EF4-FFF2-40B4-BE49-F238E27FC236}">
                <a16:creationId xmlns:a16="http://schemas.microsoft.com/office/drawing/2014/main" id="{AD6E57DA-FE2E-4732-95DD-87E692ABAEDC}"/>
              </a:ext>
            </a:extLst>
          </p:cNvPr>
          <p:cNvGraphicFramePr>
            <a:graphicFrameLocks noGrp="1"/>
          </p:cNvGraphicFramePr>
          <p:nvPr>
            <p:extLst>
              <p:ext uri="{D42A27DB-BD31-4B8C-83A1-F6EECF244321}">
                <p14:modId xmlns:p14="http://schemas.microsoft.com/office/powerpoint/2010/main" val="1142989612"/>
              </p:ext>
            </p:extLst>
          </p:nvPr>
        </p:nvGraphicFramePr>
        <p:xfrm>
          <a:off x="2589212" y="2869520"/>
          <a:ext cx="8223250" cy="2454277"/>
        </p:xfrm>
        <a:graphic>
          <a:graphicData uri="http://schemas.openxmlformats.org/drawingml/2006/table">
            <a:tbl>
              <a:tblPr firstRow="1" firstCol="1" bandRow="1">
                <a:tableStyleId>{5C22544A-7EE6-4342-B048-85BDC9FD1C3A}</a:tableStyleId>
              </a:tblPr>
              <a:tblGrid>
                <a:gridCol w="2168525">
                  <a:extLst>
                    <a:ext uri="{9D8B030D-6E8A-4147-A177-3AD203B41FA5}">
                      <a16:colId xmlns:a16="http://schemas.microsoft.com/office/drawing/2014/main" val="1909182972"/>
                    </a:ext>
                  </a:extLst>
                </a:gridCol>
                <a:gridCol w="6054725">
                  <a:extLst>
                    <a:ext uri="{9D8B030D-6E8A-4147-A177-3AD203B41FA5}">
                      <a16:colId xmlns:a16="http://schemas.microsoft.com/office/drawing/2014/main" val="1926659575"/>
                    </a:ext>
                  </a:extLst>
                </a:gridCol>
              </a:tblGrid>
              <a:tr h="0">
                <a:tc>
                  <a:txBody>
                    <a:bodyPr/>
                    <a:lstStyle/>
                    <a:p>
                      <a:pPr>
                        <a:lnSpc>
                          <a:spcPct val="200000"/>
                        </a:lnSpc>
                        <a:spcAft>
                          <a:spcPts val="0"/>
                        </a:spcAft>
                      </a:pPr>
                      <a:r>
                        <a:rPr lang="en-US" sz="1600" dirty="0">
                          <a:effectLst/>
                        </a:rPr>
                        <a:t>Relationship</a:t>
                      </a:r>
                      <a:endParaRPr lang="en-US" sz="16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200000"/>
                        </a:lnSpc>
                        <a:spcAft>
                          <a:spcPts val="0"/>
                        </a:spcAft>
                      </a:pPr>
                      <a:r>
                        <a:rPr lang="en-US" sz="1600" dirty="0">
                          <a:effectLst/>
                        </a:rPr>
                        <a:t>Definition</a:t>
                      </a:r>
                      <a:endParaRPr lang="en-US" sz="16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80870209"/>
                  </a:ext>
                </a:extLst>
              </a:tr>
              <a:tr h="0">
                <a:tc>
                  <a:txBody>
                    <a:bodyPr/>
                    <a:lstStyle/>
                    <a:p>
                      <a:pPr>
                        <a:lnSpc>
                          <a:spcPct val="200000"/>
                        </a:lnSpc>
                        <a:spcAft>
                          <a:spcPts val="0"/>
                        </a:spcAft>
                      </a:pPr>
                      <a:r>
                        <a:rPr lang="en-US" sz="1200" dirty="0">
                          <a:effectLst/>
                        </a:rPr>
                        <a:t>Anthropology </a:t>
                      </a:r>
                      <a:r>
                        <a:rPr lang="en-US" sz="1200" u="sng" dirty="0">
                          <a:effectLst/>
                        </a:rPr>
                        <a:t>of</a:t>
                      </a:r>
                      <a:r>
                        <a:rPr lang="en-US" sz="1200" dirty="0">
                          <a:effectLst/>
                        </a:rPr>
                        <a:t> Data Science</a:t>
                      </a:r>
                      <a:endParaRPr lang="en-US"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200000"/>
                        </a:lnSpc>
                        <a:spcAft>
                          <a:spcPts val="0"/>
                        </a:spcAft>
                      </a:pPr>
                      <a:r>
                        <a:rPr lang="en-US" sz="1200" dirty="0">
                          <a:effectLst/>
                        </a:rPr>
                        <a:t>Studying the anthropology community: Anthropological analysis of data science and/or data scientists</a:t>
                      </a:r>
                      <a:endParaRPr lang="en-US" sz="11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9755108"/>
                  </a:ext>
                </a:extLst>
              </a:tr>
              <a:tr h="53400">
                <a:tc>
                  <a:txBody>
                    <a:bodyPr/>
                    <a:lstStyle/>
                    <a:p>
                      <a:pPr>
                        <a:lnSpc>
                          <a:spcPct val="200000"/>
                        </a:lnSpc>
                        <a:spcAft>
                          <a:spcPts val="0"/>
                        </a:spcAft>
                      </a:pPr>
                      <a:r>
                        <a:rPr lang="en-US" sz="1200" dirty="0">
                          <a:effectLst/>
                        </a:rPr>
                        <a:t>Anthropology </a:t>
                      </a:r>
                      <a:r>
                        <a:rPr lang="en-US" sz="1200" u="sng" dirty="0">
                          <a:effectLst/>
                        </a:rPr>
                        <a:t>with</a:t>
                      </a:r>
                      <a:r>
                        <a:rPr lang="en-US" sz="1200" dirty="0">
                          <a:effectLst/>
                        </a:rPr>
                        <a:t> Data Science</a:t>
                      </a:r>
                      <a:endParaRPr lang="en-US"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200000"/>
                        </a:lnSpc>
                        <a:spcAft>
                          <a:spcPts val="0"/>
                        </a:spcAft>
                      </a:pPr>
                      <a:r>
                        <a:rPr lang="en-US" sz="1200" dirty="0">
                          <a:effectLst/>
                        </a:rPr>
                        <a:t>Collaborative work between the anthropology and data science, usually complementarian where each do their respective parts </a:t>
                      </a:r>
                      <a:endParaRPr lang="en-US" sz="11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9156072"/>
                  </a:ext>
                </a:extLst>
              </a:tr>
              <a:tr h="0">
                <a:tc>
                  <a:txBody>
                    <a:bodyPr/>
                    <a:lstStyle/>
                    <a:p>
                      <a:pPr>
                        <a:lnSpc>
                          <a:spcPct val="200000"/>
                        </a:lnSpc>
                        <a:spcAft>
                          <a:spcPts val="0"/>
                        </a:spcAft>
                      </a:pPr>
                      <a:r>
                        <a:rPr lang="en-US" sz="1200" dirty="0">
                          <a:effectLst/>
                        </a:rPr>
                        <a:t>Data Science </a:t>
                      </a:r>
                      <a:r>
                        <a:rPr lang="en-US" sz="1200" u="sng" dirty="0">
                          <a:effectLst/>
                        </a:rPr>
                        <a:t>as </a:t>
                      </a:r>
                      <a:r>
                        <a:rPr lang="en-US" sz="1200" u="none" dirty="0">
                          <a:effectLst/>
                        </a:rPr>
                        <a:t>Anthropology</a:t>
                      </a:r>
                      <a:endParaRPr lang="en-US" sz="1100" dirty="0">
                        <a:effectLst/>
                        <a:latin typeface="Calibri" panose="020F0502020204030204" pitchFamily="34" charset="0"/>
                        <a:cs typeface="Times New Roman" panose="02020603050405020304" pitchFamily="18" charset="0"/>
                      </a:endParaRPr>
                    </a:p>
                  </a:txBody>
                  <a:tcPr marL="68580" marR="68580" marT="0" marB="0"/>
                </a:tc>
                <a:tc>
                  <a:txBody>
                    <a:bodyPr/>
                    <a:lstStyle/>
                    <a:p>
                      <a:pPr>
                        <a:lnSpc>
                          <a:spcPct val="200000"/>
                        </a:lnSpc>
                        <a:spcAft>
                          <a:spcPts val="0"/>
                        </a:spcAft>
                      </a:pPr>
                      <a:r>
                        <a:rPr lang="en-US" sz="1200" dirty="0">
                          <a:effectLst/>
                        </a:rPr>
                        <a:t>Using data science tools to conduct anthropological work </a:t>
                      </a:r>
                      <a:endParaRPr lang="en-US" sz="1100" dirty="0">
                        <a:effectLst/>
                        <a:latin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13012527"/>
                  </a:ext>
                </a:extLst>
              </a:tr>
            </a:tbl>
          </a:graphicData>
        </a:graphic>
      </p:graphicFrame>
      <p:sp>
        <p:nvSpPr>
          <p:cNvPr id="5" name="Content Placeholder 2">
            <a:extLst>
              <a:ext uri="{FF2B5EF4-FFF2-40B4-BE49-F238E27FC236}">
                <a16:creationId xmlns:a16="http://schemas.microsoft.com/office/drawing/2014/main" id="{20BDFFDA-1175-4A0A-87D2-C9E99D433A4C}"/>
              </a:ext>
            </a:extLst>
          </p:cNvPr>
          <p:cNvSpPr txBox="1">
            <a:spLocks/>
          </p:cNvSpPr>
          <p:nvPr/>
        </p:nvSpPr>
        <p:spPr>
          <a:xfrm>
            <a:off x="2589212" y="5675764"/>
            <a:ext cx="8915400" cy="558125"/>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dirty="0"/>
              <a:t>Data Science as Anthropology is the least developed of the three but the most potentially useful/impactful. </a:t>
            </a:r>
          </a:p>
        </p:txBody>
      </p:sp>
    </p:spTree>
    <p:extLst>
      <p:ext uri="{BB962C8B-B14F-4D97-AF65-F5344CB8AC3E}">
        <p14:creationId xmlns:p14="http://schemas.microsoft.com/office/powerpoint/2010/main" val="250199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7459C-D923-4BCE-B992-37345AE32BD6}"/>
              </a:ext>
            </a:extLst>
          </p:cNvPr>
          <p:cNvSpPr>
            <a:spLocks noGrp="1"/>
          </p:cNvSpPr>
          <p:nvPr>
            <p:ph type="title"/>
          </p:nvPr>
        </p:nvSpPr>
        <p:spPr/>
        <p:txBody>
          <a:bodyPr/>
          <a:lstStyle/>
          <a:p>
            <a:r>
              <a:rPr lang="en-US" dirty="0"/>
              <a:t>Types of Integrative Projects</a:t>
            </a:r>
          </a:p>
        </p:txBody>
      </p:sp>
      <p:sp>
        <p:nvSpPr>
          <p:cNvPr id="3" name="Content Placeholder 2">
            <a:extLst>
              <a:ext uri="{FF2B5EF4-FFF2-40B4-BE49-F238E27FC236}">
                <a16:creationId xmlns:a16="http://schemas.microsoft.com/office/drawing/2014/main" id="{A812419E-432E-481F-A138-6FCEDE7A3D9A}"/>
              </a:ext>
            </a:extLst>
          </p:cNvPr>
          <p:cNvSpPr>
            <a:spLocks noGrp="1"/>
          </p:cNvSpPr>
          <p:nvPr>
            <p:ph idx="1"/>
          </p:nvPr>
        </p:nvSpPr>
        <p:spPr/>
        <p:txBody>
          <a:bodyPr/>
          <a:lstStyle/>
          <a:p>
            <a:r>
              <a:rPr lang="en-US" dirty="0"/>
              <a:t>These are some types of projects that integrate data science and anthropology:</a:t>
            </a:r>
          </a:p>
          <a:p>
            <a:pPr marL="800100" lvl="1" indent="-342900">
              <a:buFont typeface="+mj-lt"/>
              <a:buAutoNum type="arabicPeriod"/>
            </a:pPr>
            <a:r>
              <a:rPr lang="en-US" dirty="0"/>
              <a:t>Using anthropology to create and/or refine a data science project</a:t>
            </a:r>
          </a:p>
          <a:p>
            <a:pPr marL="800100" lvl="1" indent="-342900">
              <a:buFont typeface="+mj-lt"/>
              <a:buAutoNum type="arabicPeriod"/>
            </a:pPr>
            <a:r>
              <a:rPr lang="en-US" dirty="0"/>
              <a:t>Using anthropological data in machine learning modeling</a:t>
            </a:r>
          </a:p>
          <a:p>
            <a:pPr marL="800100" lvl="1" indent="-342900">
              <a:buFont typeface="+mj-lt"/>
              <a:buAutoNum type="arabicPeriod"/>
            </a:pPr>
            <a:r>
              <a:rPr lang="en-US" dirty="0"/>
              <a:t>Incorporating machine learning models into ethnographic/anthropological research </a:t>
            </a:r>
          </a:p>
          <a:p>
            <a:r>
              <a:rPr lang="en-US" dirty="0"/>
              <a:t>These are potential ways to integrate them to help your own thinking of how to connect them, not an attempt of an exhaustive list. </a:t>
            </a:r>
          </a:p>
        </p:txBody>
      </p:sp>
    </p:spTree>
    <p:extLst>
      <p:ext uri="{BB962C8B-B14F-4D97-AF65-F5344CB8AC3E}">
        <p14:creationId xmlns:p14="http://schemas.microsoft.com/office/powerpoint/2010/main" val="224864521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492</TotalTime>
  <Words>1221</Words>
  <Application>Microsoft Office PowerPoint</Application>
  <PresentationFormat>Widescreen</PresentationFormat>
  <Paragraphs>125</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 3</vt:lpstr>
      <vt:lpstr>Wisp</vt:lpstr>
      <vt:lpstr>Integrating Data Science and Ethnography</vt:lpstr>
      <vt:lpstr>Thesis: </vt:lpstr>
      <vt:lpstr>Definitions:</vt:lpstr>
      <vt:lpstr>How They Fit:</vt:lpstr>
      <vt:lpstr>PowerPoint Presentation</vt:lpstr>
      <vt:lpstr>Data Science’s Uniqueness</vt:lpstr>
      <vt:lpstr>Data Science’s Adolescence</vt:lpstr>
      <vt:lpstr>Types Relationships with Data Science</vt:lpstr>
      <vt:lpstr>Types of Integrative Projects</vt:lpstr>
      <vt:lpstr>Project Type 1: </vt:lpstr>
      <vt:lpstr>Project Type 2:</vt:lpstr>
      <vt:lpstr>Project Type 3: </vt:lpstr>
      <vt:lpstr>Conclusion</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Data Science and Ethnography</dc:title>
  <dc:creator>Stephen Paff</dc:creator>
  <cp:lastModifiedBy>Stephen Paff</cp:lastModifiedBy>
  <cp:revision>122</cp:revision>
  <dcterms:created xsi:type="dcterms:W3CDTF">2021-06-23T14:13:43Z</dcterms:created>
  <dcterms:modified xsi:type="dcterms:W3CDTF">2021-07-08T18:32:35Z</dcterms:modified>
</cp:coreProperties>
</file>