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2691f49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42691f49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2790c14f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2790c14f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d72a93e4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d72a93e4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d72a93e4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d72a93e4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2790c14f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2790c14f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c4d00e491_0_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c4d00e491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c4d00e491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c4d00e491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c66e15d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c66e15d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2790c14f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2790c14f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2790c14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2790c14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34bdfe9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434bdfe9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2790c14f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2790c14f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d72a93e4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d72a93e4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Designing Machine Learning Systems: Building Relatable Machine Learning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Stephen Paff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</a:t>
            </a:r>
            <a:r>
              <a:rPr lang="en"/>
              <a:t> Examples of How to Do This: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multiple layers of output for users to compare with each other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 an “incognito space” for users to explore on their own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 users options for which data to include to train the machine learning 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users the effects of their behavior on the predictions about the user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users to provide feedback into the prediction results that influence how the models make future predictions for that user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Study: No Show Product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11700" y="1229875"/>
            <a:ext cx="4107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00"/>
              <a:t>For a hospital, I built a UCMLS for a clinic to help schedulers understand how appointments would occur on a given day for any doctor working that day. </a:t>
            </a:r>
            <a:endParaRPr sz="14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00"/>
              <a:t>In order to develop this, I intentionally constructed a feedback system to allow the schedulers to interrogate the system to explore/analyze why it made the predictions it did.</a:t>
            </a:r>
            <a:endParaRPr sz="14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00"/>
              <a:t>I  did this by constructing two models:</a:t>
            </a:r>
            <a:endParaRPr sz="1400"/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Model 1: Predicted the probability the given appointment would occur</a:t>
            </a:r>
            <a:endParaRPr sz="1200"/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Model 2: Predicted the number of appointments likely to occur on a given doctor’s shift</a:t>
            </a:r>
            <a:endParaRPr sz="12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00"/>
              <a:t>This allowed schedulers to construct a mental model of how the system made its predictions. </a:t>
            </a:r>
            <a:endParaRPr sz="1400"/>
          </a:p>
        </p:txBody>
      </p:sp>
      <p:sp>
        <p:nvSpPr>
          <p:cNvPr id="153" name="Google Shape;153;p23"/>
          <p:cNvSpPr txBox="1"/>
          <p:nvPr/>
        </p:nvSpPr>
        <p:spPr>
          <a:xfrm>
            <a:off x="5832300" y="425407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https://unsplash.com/photos/nMyM7fxpokE</a:t>
            </a:r>
            <a:endParaRPr sz="800"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200"/>
            <a:ext cx="4527600" cy="3083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Systematic not Predictive Metrics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data science, most metrics seek to evaluate the predictive performance of ML models.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</a:t>
            </a:r>
            <a:r>
              <a:rPr lang="en"/>
              <a:t>UCMLS, w</a:t>
            </a:r>
            <a:r>
              <a:rPr lang="en"/>
              <a:t>e should also construct metrics to evaluate how well the model: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Performs effectively in the </a:t>
            </a:r>
            <a:r>
              <a:rPr lang="en"/>
              <a:t>feedback loops between them, the user, and the other aspects of the system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Enables the users to construct these mental models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 thinking, anthropology, and cybernetics could be useful in developing these new metrics.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UCMLS </a:t>
            </a:r>
            <a:r>
              <a:rPr lang="en"/>
              <a:t>are complex, integrative feedback systems between the users, data-processing, and decision-making.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</a:t>
            </a:r>
            <a:r>
              <a:rPr lang="en"/>
              <a:t>uilding all aspects of this system ML algorithms (common decision-makers in these systems) is a complex design question.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a technical matter of refining predictive capacity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approach them this way, opens up new space for building relatable machine learning and innovate products.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Mentioned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Eslami, Motahhare, et al. "First I “like” it, then I hide it: Folk Theories of Social Feeds." Curation and Algorithms (2016).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Norman, Donald A. </a:t>
            </a:r>
            <a:r>
              <a:rPr i="1" lang="en"/>
              <a:t>The Design of Everyday Things.</a:t>
            </a:r>
            <a:r>
              <a:rPr lang="en"/>
              <a:t> New York: Doubleday, 1990.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Overview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this presentation, I will discuss ways to apply design principles to producing of machine learning systems.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first, I will provide some basic definitions of the terms of the I will use.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 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/>
              <a:t>M</a:t>
            </a:r>
            <a:r>
              <a:rPr lang="en" u="sng"/>
              <a:t>achine learning algorithms</a:t>
            </a:r>
            <a:r>
              <a:rPr lang="en"/>
              <a:t> are: 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Algorithmic processes which learn by developing their own ways to analyze data (in the same or new context) by adapting over iteration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/>
              <a:t>Machine learning systems</a:t>
            </a:r>
            <a:r>
              <a:rPr lang="en"/>
              <a:t> are: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The wider software systems that the machine learning algorithms are a part of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This is typically what users actually “interact” with when they “interact” with machine learning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200"/>
            <a:ext cx="4527600" cy="25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5227800" y="39533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https://gdmissionsystems.com/about-us/engineering/deep-learning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User-Centered Machine Learning Systems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this presentation, I am focusing on </a:t>
            </a:r>
            <a:r>
              <a:rPr lang="en" u="sng"/>
              <a:t>user-centered machine learning systems</a:t>
            </a:r>
            <a:r>
              <a:rPr lang="en"/>
              <a:t> (UCMLS):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Machine learning systems that: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machine learning algorithms that in some way try to </a:t>
            </a:r>
            <a:r>
              <a:rPr lang="en" u="sng"/>
              <a:t>predict people’s thoughts, actions, and/or preferences </a:t>
            </a:r>
            <a:endParaRPr u="sng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Then feeds those predictions into a wider system in order to make decisions about how to respond to and/or engage with those users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Good example: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</a:t>
            </a:r>
            <a:r>
              <a:rPr lang="en" u="sng"/>
              <a:t>ML recommendation </a:t>
            </a:r>
            <a:r>
              <a:rPr lang="en"/>
              <a:t>algorithm that tries to predict what content a user would like next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Thesis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should think of UCMLS that involve </a:t>
            </a:r>
            <a:r>
              <a:rPr lang="en" u="sng"/>
              <a:t>feedback loops</a:t>
            </a:r>
            <a:r>
              <a:rPr lang="en"/>
              <a:t>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Data-processing (where the ML typically is)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Decision-making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these cases, we should use </a:t>
            </a:r>
            <a:r>
              <a:rPr lang="en" u="sng"/>
              <a:t>design thinking</a:t>
            </a:r>
            <a:r>
              <a:rPr lang="en"/>
              <a:t> to think about how to develop the best feedback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would have three major implications: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to build these systems well becomes more of a design problem rather than primarily an engineering problem.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Building intentional processes for the user to interact with the system to facilitate the construction of useful mental models becomes essential.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Machine learning metrics we use should evaluate how well machine learning algorithms can produce an effective feedback system.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Narrative Setup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Consider the </a:t>
            </a:r>
            <a:r>
              <a:rPr lang="en" u="sng"/>
              <a:t>Facebook Newsfeed</a:t>
            </a:r>
            <a:r>
              <a:rPr lang="en"/>
              <a:t> and how they decide which content to show to users at the top: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Eslami et al (2016) performed an interview study on how users thought the Newsfeed decided which content to show them: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They found that different users had formed several different </a:t>
            </a:r>
            <a:r>
              <a:rPr lang="en" u="sng"/>
              <a:t>“folk theories”</a:t>
            </a:r>
            <a:r>
              <a:rPr lang="en"/>
              <a:t> or mental models of how it “decides” which posts to show on the top of their post. 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Users’ interpretation of how the model worked </a:t>
            </a:r>
            <a:r>
              <a:rPr lang="en" u="sng"/>
              <a:t>influenced their actions</a:t>
            </a:r>
            <a:r>
              <a:rPr lang="en"/>
              <a:t> on the site. 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These behavioral changes might in turn influence how the data their machine learning models used to predict their behavior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Here, user behavior and the machine learning system seem to be a part of a </a:t>
            </a:r>
            <a:r>
              <a:rPr lang="en" u="sng"/>
              <a:t>feedback loop.</a:t>
            </a:r>
            <a:endParaRPr u="sng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UCMLS commonly have these loops. 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This is a </a:t>
            </a:r>
            <a:r>
              <a:rPr lang="en" u="sng"/>
              <a:t>feature</a:t>
            </a:r>
            <a:r>
              <a:rPr lang="en"/>
              <a:t> not a problem.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We should </a:t>
            </a:r>
            <a:r>
              <a:rPr lang="en" u="sng"/>
              <a:t>design</a:t>
            </a:r>
            <a:r>
              <a:rPr lang="en"/>
              <a:t> these systems to create </a:t>
            </a:r>
            <a:r>
              <a:rPr lang="en" u="sng"/>
              <a:t>beneficial feedback loops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Narrative Setup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/>
              <a:t>F</a:t>
            </a:r>
            <a:r>
              <a:rPr lang="en" sz="1800" u="sng"/>
              <a:t>eedback loop </a:t>
            </a:r>
            <a:r>
              <a:rPr lang="en" sz="1800"/>
              <a:t>between: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predictive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mental conceptions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behavior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UCMLS commonly have these loops.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This is a </a:t>
            </a:r>
            <a:r>
              <a:rPr lang="en" sz="1400" u="sng"/>
              <a:t>feature</a:t>
            </a:r>
            <a:r>
              <a:rPr lang="en" sz="1400"/>
              <a:t> not a problem.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We should </a:t>
            </a:r>
            <a:r>
              <a:rPr lang="en" sz="1400" u="sng"/>
              <a:t>design</a:t>
            </a:r>
            <a:r>
              <a:rPr lang="en" sz="1400"/>
              <a:t> these systems to create </a:t>
            </a:r>
            <a:r>
              <a:rPr lang="en" sz="1400" u="sng"/>
              <a:t>beneficial feedback loops</a:t>
            </a:r>
            <a:r>
              <a:rPr lang="en" sz="1400"/>
              <a:t>. </a:t>
            </a:r>
            <a:endParaRPr/>
          </a:p>
        </p:txBody>
      </p:sp>
      <p:sp>
        <p:nvSpPr>
          <p:cNvPr id="125" name="Google Shape;125;p19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228" y="1186300"/>
            <a:ext cx="4597402" cy="317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Understandability vs Mental Models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311700" y="1229875"/>
            <a:ext cx="4107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 order for people to understand anything, they must be able to develop a </a:t>
            </a:r>
            <a:r>
              <a:rPr lang="en" sz="1400" u="sng"/>
              <a:t>relationship</a:t>
            </a:r>
            <a:r>
              <a:rPr lang="en" sz="1400"/>
              <a:t> with it.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 </a:t>
            </a:r>
            <a:r>
              <a:rPr i="1" lang="en" sz="1400"/>
              <a:t>The Design of Everyday Things</a:t>
            </a:r>
            <a:r>
              <a:rPr lang="en" sz="1400"/>
              <a:t>, Don Norman argues that allowing the user to construct </a:t>
            </a:r>
            <a:r>
              <a:rPr lang="en" sz="1400" u="sng"/>
              <a:t>useful mental models</a:t>
            </a:r>
            <a:r>
              <a:rPr lang="en" sz="1400"/>
              <a:t> is most important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 usefulness of the mental model is key, not technically its accuracy</a:t>
            </a:r>
            <a:endParaRPr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Ensuring users are able to construct and evaluate mental models of how the ML system works is crucial for relatability and thus understandability. </a:t>
            </a: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4285475" y="44852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https://sherry-lin.medium.com/key-takeaways-the-design-of-everyday-things-chapter-2-bf24ec3c6949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425" y="960466"/>
            <a:ext cx="3408875" cy="3524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Relatability to Construct Mental Models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11700" y="1017800"/>
            <a:ext cx="8520600" cy="31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should build in ways for users to interact with and thus form a </a:t>
            </a:r>
            <a:r>
              <a:rPr lang="en" u="sng"/>
              <a:t>relationship </a:t>
            </a:r>
            <a:r>
              <a:rPr lang="en"/>
              <a:t>with the </a:t>
            </a:r>
            <a:r>
              <a:rPr lang="en"/>
              <a:t>UCMLS: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would facilitate the process of forming mental models with how the ML systems work.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can also provide venues for users to evaluate the system and determine proper responses to it.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do that, we should make sure they are </a:t>
            </a:r>
            <a:r>
              <a:rPr lang="en" u="sng"/>
              <a:t>discoverable </a:t>
            </a:r>
            <a:r>
              <a:rPr lang="en"/>
              <a:t>and provides </a:t>
            </a:r>
            <a:r>
              <a:rPr lang="en" u="sng"/>
              <a:t>effective feedback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Discoverability: Information to help the user discover what is possible for that entity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Feedback: Information to help the user process what has happened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consider ML a black box.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major factor is the internal mechanisms that make it up are hard to decipher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 also in large part because they do not have effective mechanisms to form mental models of how the algorithm works.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